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1" r:id="rId3"/>
    <p:sldId id="283" r:id="rId4"/>
    <p:sldId id="306" r:id="rId5"/>
    <p:sldId id="307" r:id="rId6"/>
    <p:sldId id="294" r:id="rId7"/>
    <p:sldId id="304" r:id="rId8"/>
    <p:sldId id="305" r:id="rId9"/>
    <p:sldId id="284" r:id="rId10"/>
    <p:sldId id="303" r:id="rId11"/>
    <p:sldId id="295" r:id="rId12"/>
    <p:sldId id="296" r:id="rId13"/>
    <p:sldId id="297" r:id="rId14"/>
    <p:sldId id="298" r:id="rId15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gitternetz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450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A6FF9C-55AA-40D5-9EDE-0AA09662D129}" type="datetimeFigureOut">
              <a:rPr lang="de-CH" smtClean="0"/>
              <a:pPr/>
              <a:t>23.11.2018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AF24D1-27F7-4874-B58D-3C94F00AAC91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7517725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7DEAEC-D282-41AC-83EC-4E501C0789FD}" type="datetimeFigureOut">
              <a:rPr lang="de-CH" smtClean="0"/>
              <a:pPr/>
              <a:t>23.11.2018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18D696-E92F-43CA-8E74-7CEA71CD24CA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1570304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Situationsupdate statt –</a:t>
            </a:r>
            <a:r>
              <a:rPr lang="de-CH" dirty="0" err="1" smtClean="0"/>
              <a:t>austausch</a:t>
            </a:r>
            <a:r>
              <a:rPr lang="de-CH" dirty="0" smtClean="0"/>
              <a:t>, da die Info</a:t>
            </a:r>
            <a:r>
              <a:rPr lang="de-CH" baseline="0" dirty="0" smtClean="0"/>
              <a:t> einseitig läuft?</a:t>
            </a:r>
          </a:p>
          <a:p>
            <a:r>
              <a:rPr lang="de-CH" baseline="0" dirty="0" smtClean="0"/>
              <a:t>Sekundarstufe II statt Sek I – Sek II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8D696-E92F-43CA-8E74-7CEA71CD24CA}" type="slidenum">
              <a:rPr lang="de-CH" smtClean="0"/>
              <a:pPr/>
              <a:t>1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375133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dirty="0" smtClean="0"/>
              <a:t>Moderation</a:t>
            </a:r>
            <a:r>
              <a:rPr lang="de-CH" baseline="0" dirty="0" smtClean="0"/>
              <a:t> Marcel E.</a:t>
            </a:r>
            <a:endParaRPr lang="de-CH" dirty="0" smtClean="0"/>
          </a:p>
          <a:p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118D696-E92F-43CA-8E74-7CEA71CD24CA}" type="slidenum">
              <a:rPr lang="de-CH" smtClean="0"/>
              <a:pPr/>
              <a:t>11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05388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dirty="0" smtClean="0"/>
              <a:t>Moderation</a:t>
            </a:r>
            <a:r>
              <a:rPr lang="de-CH" baseline="0" dirty="0" smtClean="0"/>
              <a:t> Marcel E.</a:t>
            </a:r>
            <a:endParaRPr lang="de-CH" dirty="0" smtClean="0"/>
          </a:p>
          <a:p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118D696-E92F-43CA-8E74-7CEA71CD24CA}" type="slidenum">
              <a:rPr lang="de-CH" smtClean="0"/>
              <a:pPr/>
              <a:t>12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20852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dirty="0"/>
              <a:t>Moderation</a:t>
            </a:r>
            <a:r>
              <a:rPr lang="de-CH" baseline="0" dirty="0"/>
              <a:t> Heinz</a:t>
            </a:r>
            <a:endParaRPr lang="de-CH" dirty="0"/>
          </a:p>
          <a:p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118D696-E92F-43CA-8E74-7CEA71CD24CA}" type="slidenum">
              <a:rPr lang="de-CH" smtClean="0"/>
              <a:pPr/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553191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CADBB7-1BEE-4879-9BC2-FB33E29620D6}" type="slidenum">
              <a:rPr lang="de-CH" smtClean="0"/>
              <a:pPr>
                <a:defRPr/>
              </a:pPr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779022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dirty="0"/>
              <a:t>Moderation</a:t>
            </a:r>
            <a:r>
              <a:rPr lang="de-CH" baseline="0" dirty="0"/>
              <a:t> Heinz</a:t>
            </a:r>
            <a:endParaRPr lang="de-CH" dirty="0"/>
          </a:p>
          <a:p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118D696-E92F-43CA-8E74-7CEA71CD24CA}" type="slidenum">
              <a:rPr lang="de-CH" smtClean="0"/>
              <a:pPr/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313288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CH" dirty="0"/>
              <a:t>Moderation</a:t>
            </a:r>
            <a:r>
              <a:rPr lang="de-CH" baseline="0" dirty="0"/>
              <a:t> Marcel T.</a:t>
            </a:r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118D696-E92F-43CA-8E74-7CEA71CD24CA}" type="slidenum">
              <a:rPr lang="de-CH" smtClean="0"/>
              <a:pPr/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848051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dirty="0"/>
              <a:t>Moderation</a:t>
            </a:r>
            <a:r>
              <a:rPr lang="de-CH" baseline="0" dirty="0"/>
              <a:t> Marcel T.</a:t>
            </a:r>
            <a:endParaRPr lang="de-CH" dirty="0"/>
          </a:p>
          <a:p>
            <a:pPr eaLnBrk="1" hangingPunct="1"/>
            <a:endParaRPr lang="de-CH" dirty="0">
              <a:ea typeface="ＭＳ Ｐゴシック" pitchFamily="34" charset="-128"/>
            </a:endParaRPr>
          </a:p>
        </p:txBody>
      </p:sp>
      <p:sp>
        <p:nvSpPr>
          <p:cNvPr id="48132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E17A2DD-753A-4AB2-89DB-C065DE18FDC3}" type="slidenum">
              <a:rPr lang="de-CH"/>
              <a:pPr/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839431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dirty="0" smtClean="0"/>
              <a:t>Moderation</a:t>
            </a:r>
            <a:r>
              <a:rPr lang="de-CH" baseline="0" dirty="0" smtClean="0"/>
              <a:t> Marcel E.</a:t>
            </a:r>
            <a:endParaRPr lang="de-CH" dirty="0" smtClean="0"/>
          </a:p>
          <a:p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118D696-E92F-43CA-8E74-7CEA71CD24CA}" type="slidenum">
              <a:rPr lang="de-CH" smtClean="0"/>
              <a:pPr/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541408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dirty="0" smtClean="0"/>
              <a:t>Moderation</a:t>
            </a:r>
            <a:r>
              <a:rPr lang="de-CH" baseline="0" dirty="0" smtClean="0"/>
              <a:t> Marcel E.</a:t>
            </a:r>
            <a:endParaRPr lang="de-CH" dirty="0" smtClean="0"/>
          </a:p>
          <a:p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118D696-E92F-43CA-8E74-7CEA71CD24CA}" type="slidenum">
              <a:rPr lang="de-CH" smtClean="0"/>
              <a:pPr/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562736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dirty="0"/>
              <a:t>Moderation</a:t>
            </a:r>
            <a:r>
              <a:rPr lang="de-CH" baseline="0" dirty="0"/>
              <a:t> Marcel E.</a:t>
            </a:r>
            <a:endParaRPr lang="de-CH" dirty="0"/>
          </a:p>
          <a:p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118D696-E92F-43CA-8E74-7CEA71CD24CA}" type="slidenum">
              <a:rPr lang="de-CH" smtClean="0"/>
              <a:pPr/>
              <a:t>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03699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531E-5492-4EB3-8610-5031CE507B00}" type="datetime1">
              <a:rPr lang="de-CH" smtClean="0"/>
              <a:pPr/>
              <a:t>23.11.2018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3A8DB-7FAE-47A8-9B52-157209680D97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F41F7-AA9E-4749-B537-5D3F1B2C3701}" type="datetime1">
              <a:rPr lang="de-CH" smtClean="0"/>
              <a:pPr/>
              <a:t>23.11.2018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3A8DB-7FAE-47A8-9B52-157209680D97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4487F-6275-46EC-98F3-086248CAA462}" type="datetime1">
              <a:rPr lang="de-CH" smtClean="0"/>
              <a:pPr/>
              <a:t>23.11.2018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3A8DB-7FAE-47A8-9B52-157209680D97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9"/>
          <p:cNvSpPr txBox="1">
            <a:spLocks noChangeArrowheads="1"/>
          </p:cNvSpPr>
          <p:nvPr userDrawn="1"/>
        </p:nvSpPr>
        <p:spPr bwMode="auto">
          <a:xfrm>
            <a:off x="7397750" y="292100"/>
            <a:ext cx="15605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e-CH" sz="1800" dirty="0">
                <a:latin typeface="Calibri" pitchFamily="34" charset="0"/>
                <a:cs typeface="Calibri" pitchFamily="34" charset="0"/>
              </a:rPr>
              <a:t>Leistungssport</a:t>
            </a:r>
          </a:p>
        </p:txBody>
      </p:sp>
      <p:pic>
        <p:nvPicPr>
          <p:cNvPr id="4" name="Picture 1" descr="O:\Rektorat\Leistungssport\Swiss Olympic partnerschool_cmyk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475" y="6049963"/>
            <a:ext cx="1474788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6269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039D1-5123-4F6C-AE5B-FB4C20CBBD67}" type="datetime1">
              <a:rPr lang="de-CH" smtClean="0"/>
              <a:pPr/>
              <a:t>23.11.2018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3A8DB-7FAE-47A8-9B52-157209680D97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DC3FA-85DC-4DA0-A4E2-B2FB2D40BD49}" type="datetime1">
              <a:rPr lang="de-CH" smtClean="0"/>
              <a:pPr/>
              <a:t>23.11.2018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3A8DB-7FAE-47A8-9B52-157209680D97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57124-7BD9-43BB-8020-6653A252B95E}" type="datetime1">
              <a:rPr lang="de-CH" smtClean="0"/>
              <a:pPr/>
              <a:t>23.11.2018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3A8DB-7FAE-47A8-9B52-157209680D97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DFB12-EF84-4B89-A706-EF8A43EB4C41}" type="datetime1">
              <a:rPr lang="de-CH" smtClean="0"/>
              <a:pPr/>
              <a:t>23.11.2018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3A8DB-7FAE-47A8-9B52-157209680D97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C92C6-E12D-4C1B-AD72-EB2431E690C8}" type="datetime1">
              <a:rPr lang="de-CH" smtClean="0"/>
              <a:pPr/>
              <a:t>23.11.2018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3A8DB-7FAE-47A8-9B52-157209680D97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E29BE-B326-4C7E-8BAB-EE7E9472DED6}" type="datetime1">
              <a:rPr lang="de-CH" smtClean="0"/>
              <a:pPr/>
              <a:t>23.11.2018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3A8DB-7FAE-47A8-9B52-157209680D97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3E543-97E1-4D1A-B1CB-BE3239B2582E}" type="datetime1">
              <a:rPr lang="de-CH" smtClean="0"/>
              <a:pPr/>
              <a:t>23.11.2018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3A8DB-7FAE-47A8-9B52-157209680D97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214F3-2E39-4EFE-93B0-88C715D517DD}" type="datetime1">
              <a:rPr lang="de-CH" smtClean="0"/>
              <a:pPr/>
              <a:t>23.11.2018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3A8DB-7FAE-47A8-9B52-157209680D97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26B74-04AC-4619-B4AA-E5CDD770895E}" type="datetime1">
              <a:rPr lang="de-CH" smtClean="0"/>
              <a:pPr/>
              <a:t>23.11.2018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83A8DB-7FAE-47A8-9B52-157209680D97}" type="slidenum">
              <a:rPr lang="de-CH" smtClean="0"/>
              <a:pPr/>
              <a:t>‹Nr.›</a:t>
            </a:fld>
            <a:endParaRPr lang="de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13" Type="http://schemas.openxmlformats.org/officeDocument/2006/relationships/image" Target="../media/image23.jpeg"/><Relationship Id="rId3" Type="http://schemas.openxmlformats.org/officeDocument/2006/relationships/image" Target="../media/image13.wmf"/><Relationship Id="rId7" Type="http://schemas.openxmlformats.org/officeDocument/2006/relationships/image" Target="../media/image17.jpg"/><Relationship Id="rId12" Type="http://schemas.openxmlformats.org/officeDocument/2006/relationships/image" Target="../media/image2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11" Type="http://schemas.openxmlformats.org/officeDocument/2006/relationships/image" Target="../media/image21.png"/><Relationship Id="rId5" Type="http://schemas.openxmlformats.org/officeDocument/2006/relationships/image" Target="../media/image15.jpeg"/><Relationship Id="rId15" Type="http://schemas.openxmlformats.org/officeDocument/2006/relationships/image" Target="../media/image24.pn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png"/><Relationship Id="rId1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6.jpg"/><Relationship Id="rId18" Type="http://schemas.openxmlformats.org/officeDocument/2006/relationships/image" Target="../media/image40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12" Type="http://schemas.openxmlformats.org/officeDocument/2006/relationships/image" Target="../media/image35.jpg"/><Relationship Id="rId17" Type="http://schemas.openxmlformats.org/officeDocument/2006/relationships/hyperlink" Target="../../600%20MARKETING%20UND%20KOMMUNIKATION/VIDEOS%20Ehemalige/20151222_L&amp;S_Lisa%20Urech.mp4" TargetMode="External"/><Relationship Id="rId2" Type="http://schemas.openxmlformats.org/officeDocument/2006/relationships/image" Target="../media/image25.jpeg"/><Relationship Id="rId16" Type="http://schemas.openxmlformats.org/officeDocument/2006/relationships/image" Target="../media/image39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11" Type="http://schemas.openxmlformats.org/officeDocument/2006/relationships/image" Target="../media/image34.jpeg"/><Relationship Id="rId5" Type="http://schemas.openxmlformats.org/officeDocument/2006/relationships/image" Target="../media/image28.png"/><Relationship Id="rId15" Type="http://schemas.openxmlformats.org/officeDocument/2006/relationships/image" Target="../media/image38.jpe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Relationship Id="rId1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7544" y="1196753"/>
            <a:ext cx="8208912" cy="3024336"/>
          </a:xfrm>
        </p:spPr>
        <p:txBody>
          <a:bodyPr>
            <a:normAutofit fontScale="90000"/>
          </a:bodyPr>
          <a:lstStyle/>
          <a:p>
            <a:r>
              <a:rPr lang="de-CH" dirty="0" smtClean="0"/>
              <a:t/>
            </a:r>
            <a:br>
              <a:rPr lang="de-CH" dirty="0" smtClean="0"/>
            </a:br>
            <a:r>
              <a:rPr lang="de-CH" dirty="0"/>
              <a:t/>
            </a:r>
            <a:br>
              <a:rPr lang="de-CH" dirty="0"/>
            </a:br>
            <a:r>
              <a:rPr lang="de-CH" dirty="0" smtClean="0"/>
              <a:t>Informationsupdate</a:t>
            </a:r>
            <a:r>
              <a:rPr lang="de-CH" dirty="0"/>
              <a:t/>
            </a:r>
            <a:br>
              <a:rPr lang="de-CH" dirty="0"/>
            </a:br>
            <a:r>
              <a:rPr lang="de-CH" dirty="0"/>
              <a:t/>
            </a:r>
            <a:br>
              <a:rPr lang="de-CH" dirty="0"/>
            </a:br>
            <a:r>
              <a:rPr lang="de-CH" dirty="0" smtClean="0"/>
              <a:t/>
            </a:r>
            <a:br>
              <a:rPr lang="de-CH" dirty="0" smtClean="0"/>
            </a:br>
            <a:r>
              <a:rPr lang="de-CH" sz="2700" dirty="0" smtClean="0"/>
              <a:t>öffentlich-rechtliche </a:t>
            </a:r>
            <a:r>
              <a:rPr lang="de-CH" sz="2700" dirty="0"/>
              <a:t>Ausbildungsangebote Raum </a:t>
            </a:r>
            <a:r>
              <a:rPr lang="de-CH" sz="2700" dirty="0" smtClean="0"/>
              <a:t>Bern</a:t>
            </a:r>
            <a:r>
              <a:rPr lang="de-CH" sz="3600" dirty="0" smtClean="0"/>
              <a:t/>
            </a:r>
            <a:br>
              <a:rPr lang="de-CH" sz="3600" dirty="0" smtClean="0"/>
            </a:br>
            <a:r>
              <a:rPr lang="de-CH" sz="3600" dirty="0"/>
              <a:t/>
            </a:r>
            <a:br>
              <a:rPr lang="de-CH" sz="3600" dirty="0"/>
            </a:br>
            <a:r>
              <a:rPr lang="de-CH" sz="3600" dirty="0" smtClean="0"/>
              <a:t/>
            </a:r>
            <a:br>
              <a:rPr lang="de-CH" sz="3600" dirty="0" smtClean="0"/>
            </a:br>
            <a:r>
              <a:rPr lang="de-CH" sz="4000" dirty="0" smtClean="0"/>
              <a:t>Sekundarstufe II</a:t>
            </a:r>
            <a:r>
              <a:rPr lang="de-CH" dirty="0"/>
              <a:t/>
            </a:r>
            <a:br>
              <a:rPr lang="de-CH" dirty="0"/>
            </a:br>
            <a:r>
              <a:rPr lang="de-CH" dirty="0"/>
              <a:t/>
            </a:r>
            <a:br>
              <a:rPr lang="de-CH" dirty="0"/>
            </a:br>
            <a:endParaRPr lang="de-CH" sz="2700" dirty="0"/>
          </a:p>
        </p:txBody>
      </p:sp>
      <p:cxnSp>
        <p:nvCxnSpPr>
          <p:cNvPr id="5" name="Gerade Verbindung 4"/>
          <p:cNvCxnSpPr/>
          <p:nvPr/>
        </p:nvCxnSpPr>
        <p:spPr>
          <a:xfrm>
            <a:off x="755576" y="2060848"/>
            <a:ext cx="78488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957922"/>
            <a:ext cx="2664296" cy="55930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952448-2A1D-4B2C-A4B7-5892C308E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/>
              <a:t>Stundenplan bwd </a:t>
            </a:r>
            <a:r>
              <a:rPr lang="de-CH" dirty="0" err="1"/>
              <a:t>wmb</a:t>
            </a:r>
            <a:r>
              <a:rPr lang="de-CH" dirty="0"/>
              <a:t> </a:t>
            </a: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>1</a:t>
            </a:r>
            <a:r>
              <a:rPr lang="de-CH" dirty="0"/>
              <a:t>. Ausbildungsjahr</a:t>
            </a:r>
          </a:p>
        </p:txBody>
      </p:sp>
      <p:graphicFrame>
        <p:nvGraphicFramePr>
          <p:cNvPr id="6" name="Inhaltsplatzhalter 5">
            <a:extLst>
              <a:ext uri="{FF2B5EF4-FFF2-40B4-BE49-F238E27FC236}">
                <a16:creationId xmlns:a16="http://schemas.microsoft.com/office/drawing/2014/main" id="{C961E4FA-0046-406F-8CAC-AE45F8556AF6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600200"/>
          <a:ext cx="8204518" cy="44500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46518">
                  <a:extLst>
                    <a:ext uri="{9D8B030D-6E8A-4147-A177-3AD203B41FA5}">
                      <a16:colId xmlns:a16="http://schemas.microsoft.com/office/drawing/2014/main" val="3628177205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737908866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656898087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09022132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150398676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2727696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/>
                        <a:t>Montag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/>
                        <a:t>Dienstag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/>
                        <a:t>Mittwoch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/>
                        <a:t>Donnerstag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/>
                        <a:t>Freitag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64505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/>
                        <a:t>08.00-08.45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/>
                        <a:t>G+P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/>
                        <a:t>BG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/>
                        <a:t>Math. Stütz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/>
                        <a:t>(KL)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/>
                        <a:t>W+R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36054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/>
                        <a:t>08.55-09.40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/>
                        <a:t>IKA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/>
                        <a:t>BG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/>
                        <a:t>W+R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/>
                        <a:t>Englisch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/>
                        <a:t>W+R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60109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/>
                        <a:t>09.55-10.40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/>
                        <a:t>IKA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/>
                        <a:t>Englisch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/>
                        <a:t>Franz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/>
                        <a:t>Englisch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/>
                        <a:t>Math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9562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/>
                        <a:t>10.50-11.35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/>
                        <a:t>IKA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/>
                        <a:t>Englisch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/>
                        <a:t>T+U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/>
                        <a:t>G+P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/>
                        <a:t>Franz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24468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/>
                        <a:t>11.45-12.30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/>
                        <a:t>W+R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/>
                        <a:t>T+U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/>
                        <a:t>Franz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/>
                        <a:t>Deutsch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00695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/>
                        <a:t>12.35-13.20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/>
                        <a:t>Deutsch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/>
                        <a:t>Deutsch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90285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/>
                        <a:t>13.25-14.10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/>
                        <a:t>Deutsch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/>
                        <a:t>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/>
                        <a:t>IKA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/>
                        <a:t>F+R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9379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/>
                        <a:t>14.20-15.05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/>
                        <a:t>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/>
                        <a:t>IKA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/>
                        <a:t>F+R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28508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/>
                        <a:t>15.15-16.00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/>
                        <a:t>(Sport)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/>
                        <a:t>Math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88998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/>
                        <a:t>16.10-16.55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/>
                        <a:t>(Sport)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/>
                        <a:t>Math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2504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/>
                        <a:t>17.00-17.45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/>
                        <a:t>(Sport)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0203545"/>
                  </a:ext>
                </a:extLst>
              </a:tr>
            </a:tbl>
          </a:graphicData>
        </a:graphic>
      </p:graphicFrame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EA865A5-D0CA-4906-9A0F-D8547C69A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7" name="Inhaltsplatzhalter 4" descr="Logo bwd.jpg">
            <a:extLst>
              <a:ext uri="{FF2B5EF4-FFF2-40B4-BE49-F238E27FC236}">
                <a16:creationId xmlns:a16="http://schemas.microsoft.com/office/drawing/2014/main" id="{DCB9FCE1-83D0-4C41-9D83-067B7C6DEC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51920" y="6302526"/>
            <a:ext cx="1463810" cy="365125"/>
          </a:xfrm>
        </p:spPr>
      </p:pic>
    </p:spTree>
    <p:extLst>
      <p:ext uri="{BB962C8B-B14F-4D97-AF65-F5344CB8AC3E}">
        <p14:creationId xmlns:p14="http://schemas.microsoft.com/office/powerpoint/2010/main" val="125546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CH" dirty="0" smtClean="0"/>
              <a:t>Kaufm. Berufsfachschule Bern</a:t>
            </a:r>
            <a:br>
              <a:rPr lang="de-CH" dirty="0" smtClean="0"/>
            </a:br>
            <a:r>
              <a:rPr lang="de-CH" dirty="0" smtClean="0"/>
              <a:t>Lehre und Sport | Musik</a:t>
            </a:r>
            <a:endParaRPr lang="de-CH" dirty="0"/>
          </a:p>
        </p:txBody>
      </p:sp>
      <p:pic>
        <p:nvPicPr>
          <p:cNvPr id="10" name="Inhaltsplatzhalter 4" descr="Logo bwd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828270" y="6237312"/>
            <a:ext cx="1463810" cy="430339"/>
          </a:xfrm>
        </p:spPr>
      </p:pic>
      <p:sp>
        <p:nvSpPr>
          <p:cNvPr id="11" name="Inhaltsplatzhalter 10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392488"/>
          </a:xfrm>
        </p:spPr>
        <p:txBody>
          <a:bodyPr/>
          <a:lstStyle/>
          <a:p>
            <a:endParaRPr lang="de-CH" dirty="0"/>
          </a:p>
          <a:p>
            <a:pPr>
              <a:buNone/>
            </a:pPr>
            <a:endParaRPr lang="de-CH" dirty="0" smtClean="0"/>
          </a:p>
          <a:p>
            <a:endParaRPr lang="de-CH" dirty="0"/>
          </a:p>
          <a:p>
            <a:endParaRPr lang="de-CH" dirty="0" smtClean="0"/>
          </a:p>
          <a:p>
            <a:endParaRPr lang="de-CH" dirty="0"/>
          </a:p>
        </p:txBody>
      </p:sp>
      <p:graphicFrame>
        <p:nvGraphicFramePr>
          <p:cNvPr id="14" name="Tabelle 13"/>
          <p:cNvGraphicFramePr>
            <a:graphicFrameLocks noGrp="1"/>
          </p:cNvGraphicFramePr>
          <p:nvPr>
            <p:extLst/>
          </p:nvPr>
        </p:nvGraphicFramePr>
        <p:xfrm>
          <a:off x="683568" y="1340768"/>
          <a:ext cx="7992888" cy="46400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482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446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9623">
                <a:tc>
                  <a:txBody>
                    <a:bodyPr/>
                    <a:lstStyle/>
                    <a:p>
                      <a:r>
                        <a:rPr lang="de-CH" sz="2000" dirty="0" smtClean="0">
                          <a:latin typeface="+mn-lt"/>
                        </a:rPr>
                        <a:t>Ausbildungsstufe</a:t>
                      </a:r>
                      <a:endParaRPr lang="de-CH" sz="2000" dirty="0">
                        <a:latin typeface="+mn-lt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2000" dirty="0" smtClean="0">
                          <a:latin typeface="+mn-lt"/>
                        </a:rPr>
                        <a:t>Sek II</a:t>
                      </a:r>
                      <a:endParaRPr lang="de-CH" sz="2000" dirty="0">
                        <a:latin typeface="+mn-lt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9333">
                <a:tc>
                  <a:txBody>
                    <a:bodyPr/>
                    <a:lstStyle/>
                    <a:p>
                      <a:r>
                        <a:rPr lang="de-CH" sz="2000" dirty="0" smtClean="0">
                          <a:latin typeface="+mn-lt"/>
                        </a:rPr>
                        <a:t>Ausbildung</a:t>
                      </a:r>
                      <a:endParaRPr lang="de-CH" sz="2000" dirty="0">
                        <a:latin typeface="+mn-lt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2000" dirty="0" smtClean="0">
                          <a:latin typeface="+mn-lt"/>
                        </a:rPr>
                        <a:t>Lehre EFZ Kauffrau /</a:t>
                      </a:r>
                      <a:r>
                        <a:rPr lang="de-CH" sz="2000" baseline="0" dirty="0" smtClean="0">
                          <a:latin typeface="+mn-lt"/>
                        </a:rPr>
                        <a:t> Kaufmann</a:t>
                      </a:r>
                    </a:p>
                    <a:p>
                      <a:r>
                        <a:rPr lang="de-CH" sz="2000" baseline="0" dirty="0" smtClean="0">
                          <a:latin typeface="+mn-lt"/>
                        </a:rPr>
                        <a:t>Duale Ausbildung</a:t>
                      </a:r>
                      <a:endParaRPr lang="de-CH" sz="2000" dirty="0">
                        <a:latin typeface="+mn-lt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9623">
                <a:tc>
                  <a:txBody>
                    <a:bodyPr/>
                    <a:lstStyle/>
                    <a:p>
                      <a:r>
                        <a:rPr lang="de-CH" sz="2000" dirty="0" smtClean="0">
                          <a:latin typeface="+mn-lt"/>
                        </a:rPr>
                        <a:t>Ausbildungsdauer</a:t>
                      </a:r>
                      <a:endParaRPr lang="de-CH" sz="2000" dirty="0">
                        <a:latin typeface="+mn-lt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2000" dirty="0" smtClean="0">
                          <a:latin typeface="+mn-lt"/>
                        </a:rPr>
                        <a:t>4 Jahre (statt 3)</a:t>
                      </a:r>
                      <a:endParaRPr lang="de-CH" sz="2000" dirty="0">
                        <a:latin typeface="+mn-lt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9333">
                <a:tc>
                  <a:txBody>
                    <a:bodyPr/>
                    <a:lstStyle/>
                    <a:p>
                      <a:r>
                        <a:rPr lang="de-CH" sz="2000" dirty="0" smtClean="0">
                          <a:latin typeface="+mn-lt"/>
                        </a:rPr>
                        <a:t>Ausbildungsabschluss</a:t>
                      </a:r>
                      <a:endParaRPr lang="de-CH" sz="2000" dirty="0">
                        <a:latin typeface="+mn-lt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2000" dirty="0" smtClean="0">
                          <a:latin typeface="+mn-lt"/>
                        </a:rPr>
                        <a:t>Gestaffelt  (2./3./4.</a:t>
                      </a:r>
                      <a:r>
                        <a:rPr lang="de-CH" sz="2000" baseline="0" dirty="0" smtClean="0">
                          <a:latin typeface="+mn-lt"/>
                        </a:rPr>
                        <a:t> Lehrjahr)</a:t>
                      </a:r>
                      <a:endParaRPr lang="de-CH" sz="2000" dirty="0">
                        <a:latin typeface="+mn-lt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9623">
                <a:tc>
                  <a:txBody>
                    <a:bodyPr/>
                    <a:lstStyle/>
                    <a:p>
                      <a:r>
                        <a:rPr lang="de-CH" sz="2000" dirty="0" smtClean="0">
                          <a:latin typeface="+mn-lt"/>
                        </a:rPr>
                        <a:t>Arbeitszeit</a:t>
                      </a:r>
                      <a:endParaRPr lang="de-CH" sz="2000" dirty="0">
                        <a:latin typeface="+mn-lt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2000" dirty="0" smtClean="0">
                          <a:latin typeface="+mn-lt"/>
                        </a:rPr>
                        <a:t>Durchschnittlich 5</a:t>
                      </a:r>
                      <a:r>
                        <a:rPr lang="de-CH" sz="2000" baseline="0" dirty="0" smtClean="0">
                          <a:latin typeface="+mn-lt"/>
                        </a:rPr>
                        <a:t> Std. statt 8 Std. pro Tag</a:t>
                      </a:r>
                      <a:endParaRPr lang="de-CH" sz="2000" dirty="0">
                        <a:latin typeface="+mn-lt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60978">
                <a:tc>
                  <a:txBody>
                    <a:bodyPr/>
                    <a:lstStyle/>
                    <a:p>
                      <a:r>
                        <a:rPr lang="de-CH" sz="2000" dirty="0" smtClean="0">
                          <a:latin typeface="+mn-lt"/>
                        </a:rPr>
                        <a:t>Aufnahmekriterien</a:t>
                      </a:r>
                      <a:endParaRPr lang="de-CH" sz="2000" dirty="0">
                        <a:latin typeface="+mn-lt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Gutes Arbeits- und Lernverhalten</a:t>
                      </a:r>
                      <a:br>
                        <a:rPr lang="de-CH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e-CH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Sekundarschulabschluss oder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Realschulabschluss</a:t>
                      </a:r>
                      <a:r>
                        <a:rPr lang="de-CH" sz="2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CH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10. Schuljahr</a:t>
                      </a:r>
                      <a:br>
                        <a:rPr lang="de-CH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e-CH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Sportliche Qualifikation gemäss Richtlinien Swiss Olympic</a:t>
                      </a:r>
                      <a:r>
                        <a:rPr lang="de-CH" sz="2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CH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und Kanton</a:t>
                      </a:r>
                      <a:r>
                        <a:rPr lang="de-CH" sz="2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Bern</a:t>
                      </a:r>
                      <a:r>
                        <a:rPr lang="de-CH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de-CH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e-CH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Leistungssportfreundliche Lehrstelle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16" name="Gerade Verbindung 15"/>
          <p:cNvCxnSpPr/>
          <p:nvPr/>
        </p:nvCxnSpPr>
        <p:spPr>
          <a:xfrm>
            <a:off x="683568" y="1196752"/>
            <a:ext cx="79928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fik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013177"/>
            <a:ext cx="1800200" cy="780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73195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de-CH" dirty="0"/>
              <a:t>S</a:t>
            </a:r>
            <a:r>
              <a:rPr lang="de-CH" dirty="0" smtClean="0"/>
              <a:t>portfreundlicher Wochenplan</a:t>
            </a:r>
            <a:endParaRPr lang="de-CH" dirty="0"/>
          </a:p>
        </p:txBody>
      </p:sp>
      <p:pic>
        <p:nvPicPr>
          <p:cNvPr id="10" name="Inhaltsplatzhalter 4" descr="Logo bwd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67544" y="6237312"/>
            <a:ext cx="1463810" cy="430339"/>
          </a:xfrm>
        </p:spPr>
      </p:pic>
      <p:sp>
        <p:nvSpPr>
          <p:cNvPr id="11" name="Inhaltsplatzhalter 10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392488"/>
          </a:xfrm>
        </p:spPr>
        <p:txBody>
          <a:bodyPr/>
          <a:lstStyle/>
          <a:p>
            <a:endParaRPr lang="de-CH" dirty="0"/>
          </a:p>
          <a:p>
            <a:pPr>
              <a:buNone/>
            </a:pPr>
            <a:endParaRPr lang="de-CH" dirty="0" smtClean="0"/>
          </a:p>
          <a:p>
            <a:endParaRPr lang="de-CH" dirty="0"/>
          </a:p>
          <a:p>
            <a:endParaRPr lang="de-CH" dirty="0" smtClean="0"/>
          </a:p>
          <a:p>
            <a:endParaRPr lang="de-CH" dirty="0"/>
          </a:p>
        </p:txBody>
      </p:sp>
      <p:cxnSp>
        <p:nvCxnSpPr>
          <p:cNvPr id="15" name="Gerade Verbindung 14"/>
          <p:cNvCxnSpPr/>
          <p:nvPr/>
        </p:nvCxnSpPr>
        <p:spPr>
          <a:xfrm>
            <a:off x="539552" y="908720"/>
            <a:ext cx="82089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fi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024" y="772191"/>
            <a:ext cx="8532440" cy="5906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84213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604052"/>
            <a:ext cx="2960211" cy="1195655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18" y="2329625"/>
            <a:ext cx="2160240" cy="784291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717032"/>
            <a:ext cx="1981200" cy="749808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488476"/>
            <a:ext cx="1943100" cy="716280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499" y="2822032"/>
            <a:ext cx="1963199" cy="843992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648" y="4435010"/>
            <a:ext cx="1673352" cy="365760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94" y="1478946"/>
            <a:ext cx="3910784" cy="648072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711" y="-115309"/>
            <a:ext cx="3526289" cy="1238119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655" y="5373216"/>
            <a:ext cx="1475656" cy="995734"/>
          </a:xfrm>
          <a:prstGeom prst="rect">
            <a:avLst/>
          </a:prstGeom>
        </p:spPr>
      </p:pic>
      <p:sp>
        <p:nvSpPr>
          <p:cNvPr id="24" name="AutoShape 6" descr="Bildergebnis für logo stämpfli ag"/>
          <p:cNvSpPr>
            <a:spLocks noChangeAspect="1" noChangeArrowheads="1"/>
          </p:cNvSpPr>
          <p:nvPr/>
        </p:nvSpPr>
        <p:spPr bwMode="auto">
          <a:xfrm>
            <a:off x="1655609" y="5517232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pic>
        <p:nvPicPr>
          <p:cNvPr id="25" name="Grafik 2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38" y="4903263"/>
            <a:ext cx="965145" cy="1227937"/>
          </a:xfrm>
          <a:prstGeom prst="rect">
            <a:avLst/>
          </a:prstGeom>
        </p:spPr>
      </p:pic>
      <p:pic>
        <p:nvPicPr>
          <p:cNvPr id="26" name="Grafik 2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780" y="5517231"/>
            <a:ext cx="1841388" cy="551360"/>
          </a:xfrm>
          <a:prstGeom prst="rect">
            <a:avLst/>
          </a:prstGeom>
        </p:spPr>
      </p:pic>
      <p:pic>
        <p:nvPicPr>
          <p:cNvPr id="27" name="Grafik 2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651" y="5185375"/>
            <a:ext cx="1371415" cy="1371415"/>
          </a:xfrm>
          <a:prstGeom prst="rect">
            <a:avLst/>
          </a:prstGeom>
        </p:spPr>
      </p:pic>
      <p:pic>
        <p:nvPicPr>
          <p:cNvPr id="20" name="Grafik 19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287" y="2822032"/>
            <a:ext cx="1800200" cy="780882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948264" y="448797"/>
            <a:ext cx="2060253" cy="80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18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rafik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324" y="5445041"/>
            <a:ext cx="1508676" cy="1593843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208" y="3985085"/>
            <a:ext cx="1296214" cy="1942804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137" y="-21648"/>
            <a:ext cx="1509489" cy="2058829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5650" y="-21648"/>
            <a:ext cx="1331297" cy="2207508"/>
          </a:xfrm>
          <a:prstGeom prst="rect">
            <a:avLst/>
          </a:prstGeom>
        </p:spPr>
      </p:pic>
      <p:pic>
        <p:nvPicPr>
          <p:cNvPr id="29" name="Grafik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273" y="-43233"/>
            <a:ext cx="3700924" cy="1869739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006" y="3979032"/>
            <a:ext cx="2738578" cy="1822598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044" y="0"/>
            <a:ext cx="1331640" cy="1997947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837" y="4045901"/>
            <a:ext cx="1876651" cy="2822031"/>
          </a:xfrm>
          <a:prstGeom prst="rect">
            <a:avLst/>
          </a:prstGeom>
        </p:spPr>
      </p:pic>
      <p:pic>
        <p:nvPicPr>
          <p:cNvPr id="27" name="Grafik 2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085" y="5381019"/>
            <a:ext cx="1982552" cy="1486914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9890" y="2003203"/>
            <a:ext cx="4313883" cy="1857845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667" y="2003868"/>
            <a:ext cx="3295716" cy="185718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928" y="1999044"/>
            <a:ext cx="2798718" cy="1862004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029" y="4054298"/>
            <a:ext cx="1991496" cy="1326721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765" y="4032082"/>
            <a:ext cx="2095873" cy="2825918"/>
          </a:xfrm>
          <a:prstGeom prst="rect">
            <a:avLst/>
          </a:prstGeom>
        </p:spPr>
      </p:pic>
      <p:pic>
        <p:nvPicPr>
          <p:cNvPr id="24" name="Grafik 2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574" y="-33300"/>
            <a:ext cx="2539341" cy="1865470"/>
          </a:xfrm>
          <a:prstGeom prst="rect">
            <a:avLst/>
          </a:prstGeom>
        </p:spPr>
      </p:pic>
      <p:cxnSp>
        <p:nvCxnSpPr>
          <p:cNvPr id="32" name="Gerader Verbinder 31"/>
          <p:cNvCxnSpPr/>
          <p:nvPr/>
        </p:nvCxnSpPr>
        <p:spPr>
          <a:xfrm>
            <a:off x="-49906" y="1884138"/>
            <a:ext cx="9505056" cy="0"/>
          </a:xfrm>
          <a:prstGeom prst="line">
            <a:avLst/>
          </a:prstGeom>
          <a:ln w="2540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Gerader Verbinder 10"/>
          <p:cNvCxnSpPr/>
          <p:nvPr/>
        </p:nvCxnSpPr>
        <p:spPr>
          <a:xfrm>
            <a:off x="-324544" y="3933056"/>
            <a:ext cx="9505056" cy="0"/>
          </a:xfrm>
          <a:prstGeom prst="line">
            <a:avLst/>
          </a:prstGeom>
          <a:ln w="2540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1" name="Grafik 30">
            <a:hlinkClick r:id="rId17" action="ppaction://hlinkfile"/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204" y="5703893"/>
            <a:ext cx="1763856" cy="117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22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de-CH" dirty="0"/>
              <a:t>Gymnasium </a:t>
            </a:r>
            <a:r>
              <a:rPr lang="de-CH" dirty="0" smtClean="0"/>
              <a:t>Neufeld</a:t>
            </a:r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11" name="Inhaltsplatzhalter 10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392488"/>
          </a:xfrm>
        </p:spPr>
        <p:txBody>
          <a:bodyPr/>
          <a:lstStyle/>
          <a:p>
            <a:endParaRPr lang="de-CH" dirty="0"/>
          </a:p>
          <a:p>
            <a:pPr>
              <a:buNone/>
            </a:pPr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</p:txBody>
      </p:sp>
      <p:graphicFrame>
        <p:nvGraphicFramePr>
          <p:cNvPr id="14" name="Tabel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0678860"/>
              </p:ext>
            </p:extLst>
          </p:nvPr>
        </p:nvGraphicFramePr>
        <p:xfrm>
          <a:off x="683568" y="1340768"/>
          <a:ext cx="7992888" cy="4116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482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446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9623">
                <a:tc>
                  <a:txBody>
                    <a:bodyPr/>
                    <a:lstStyle/>
                    <a:p>
                      <a:r>
                        <a:rPr lang="de-CH" sz="2000" dirty="0">
                          <a:latin typeface="+mn-lt"/>
                        </a:rPr>
                        <a:t>Ausbildungsstufe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2000" dirty="0" smtClean="0">
                          <a:latin typeface="+mn-lt"/>
                        </a:rPr>
                        <a:t>Sek </a:t>
                      </a:r>
                      <a:r>
                        <a:rPr lang="de-CH" sz="2000" dirty="0">
                          <a:latin typeface="+mn-lt"/>
                        </a:rPr>
                        <a:t>II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7856">
                <a:tc>
                  <a:txBody>
                    <a:bodyPr/>
                    <a:lstStyle/>
                    <a:p>
                      <a:r>
                        <a:rPr lang="de-CH" sz="2000" dirty="0">
                          <a:latin typeface="+mn-lt"/>
                        </a:rPr>
                        <a:t>Ausbildung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2000" baseline="0" dirty="0">
                          <a:latin typeface="+mn-lt"/>
                        </a:rPr>
                        <a:t>Gymnasiale Matur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9623">
                <a:tc>
                  <a:txBody>
                    <a:bodyPr/>
                    <a:lstStyle/>
                    <a:p>
                      <a:r>
                        <a:rPr lang="de-CH" sz="2000" dirty="0">
                          <a:latin typeface="+mn-lt"/>
                        </a:rPr>
                        <a:t>Ausbildungsdauer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2000" baseline="0" dirty="0" smtClean="0">
                          <a:latin typeface="+mn-lt"/>
                        </a:rPr>
                        <a:t>Sportklasse: 5 statt 4 Jahre ab 8. Schuljahr</a:t>
                      </a:r>
                      <a:endParaRPr lang="de-CH" sz="2000" dirty="0" smtClean="0">
                        <a:latin typeface="+mn-lt"/>
                      </a:endParaRPr>
                    </a:p>
                    <a:p>
                      <a:r>
                        <a:rPr lang="de-CH" sz="2000" dirty="0" smtClean="0">
                          <a:latin typeface="+mn-lt"/>
                        </a:rPr>
                        <a:t>Regelklasse: 4 </a:t>
                      </a:r>
                      <a:r>
                        <a:rPr lang="de-CH" sz="2000" dirty="0">
                          <a:latin typeface="+mn-lt"/>
                        </a:rPr>
                        <a:t>Jahre </a:t>
                      </a:r>
                      <a:r>
                        <a:rPr lang="de-CH" sz="2000" dirty="0" smtClean="0">
                          <a:latin typeface="+mn-lt"/>
                        </a:rPr>
                        <a:t>oder mehr ab 8. Schuljahr</a:t>
                      </a:r>
                      <a:r>
                        <a:rPr lang="de-CH" sz="2000" baseline="0" dirty="0" smtClean="0">
                          <a:latin typeface="+mn-lt"/>
                        </a:rPr>
                        <a:t> </a:t>
                      </a:r>
                      <a:endParaRPr lang="de-CH" sz="2000" dirty="0">
                        <a:latin typeface="+mn-lt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9864">
                <a:tc>
                  <a:txBody>
                    <a:bodyPr/>
                    <a:lstStyle/>
                    <a:p>
                      <a:r>
                        <a:rPr lang="de-CH" sz="2000" dirty="0">
                          <a:latin typeface="+mn-lt"/>
                        </a:rPr>
                        <a:t>Ausbildungsabschluss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2000" dirty="0" smtClean="0">
                          <a:latin typeface="+mn-lt"/>
                        </a:rPr>
                        <a:t>Gym4 </a:t>
                      </a:r>
                      <a:r>
                        <a:rPr lang="de-CH" sz="2000" baseline="0" dirty="0" smtClean="0">
                          <a:latin typeface="+mn-lt"/>
                        </a:rPr>
                        <a:t>und Gym5 (vorletztes und letztes Jahr)</a:t>
                      </a:r>
                      <a:endParaRPr lang="de-CH" sz="2000" dirty="0">
                        <a:latin typeface="+mn-lt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9623">
                <a:tc>
                  <a:txBody>
                    <a:bodyPr/>
                    <a:lstStyle/>
                    <a:p>
                      <a:r>
                        <a:rPr lang="de-CH" sz="2000" dirty="0">
                          <a:latin typeface="+mn-lt"/>
                        </a:rPr>
                        <a:t>Stundenplanmodell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2000" dirty="0" smtClean="0">
                          <a:latin typeface="+mn-lt"/>
                        </a:rPr>
                        <a:t>Sportklasse:</a:t>
                      </a:r>
                      <a:r>
                        <a:rPr lang="de-CH" sz="2000" baseline="0" dirty="0" smtClean="0">
                          <a:latin typeface="+mn-lt"/>
                        </a:rPr>
                        <a:t> </a:t>
                      </a:r>
                      <a:r>
                        <a:rPr lang="de-CH" sz="2000" dirty="0" smtClean="0">
                          <a:latin typeface="+mn-lt"/>
                        </a:rPr>
                        <a:t>Halbtagesstruktur</a:t>
                      </a:r>
                      <a:endParaRPr lang="de-CH" sz="2000" dirty="0">
                        <a:latin typeface="+mn-lt"/>
                      </a:endParaRPr>
                    </a:p>
                    <a:p>
                      <a:r>
                        <a:rPr lang="de-CH" sz="2000" baseline="0" dirty="0" smtClean="0">
                          <a:latin typeface="+mn-lt"/>
                        </a:rPr>
                        <a:t>Regelklasse: Individueller Stundenplan</a:t>
                      </a:r>
                      <a:endParaRPr lang="de-CH" sz="2000" dirty="0">
                        <a:latin typeface="+mn-lt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27152">
                <a:tc>
                  <a:txBody>
                    <a:bodyPr/>
                    <a:lstStyle/>
                    <a:p>
                      <a:r>
                        <a:rPr lang="de-CH" sz="2000" dirty="0">
                          <a:latin typeface="+mn-lt"/>
                        </a:rPr>
                        <a:t>Aufnahmekriterien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Swiss Olympic Talent Card (</a:t>
                      </a:r>
                      <a:r>
                        <a:rPr lang="de-CH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R/N)</a:t>
                      </a:r>
                      <a:endParaRPr lang="de-CH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9388" marR="0" lvl="0" indent="-1793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Vorschlag für das Gymnasium oder </a:t>
                      </a:r>
                      <a:endParaRPr lang="de-CH" sz="2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9388" marR="0" lvl="0" indent="-1793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bestandene</a:t>
                      </a:r>
                      <a:r>
                        <a:rPr lang="de-CH" sz="2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CH" sz="2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Aufnahmeprüfung</a:t>
                      </a:r>
                      <a:endParaRPr lang="de-CH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CH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7" name="Grafik 6" descr="Logo Gym Neufel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5896" y="6237312"/>
            <a:ext cx="1889329" cy="386716"/>
          </a:xfrm>
          <a:prstGeom prst="rect">
            <a:avLst/>
          </a:prstGeom>
        </p:spPr>
      </p:pic>
      <p:cxnSp>
        <p:nvCxnSpPr>
          <p:cNvPr id="12" name="Gerade Verbindung 11"/>
          <p:cNvCxnSpPr/>
          <p:nvPr/>
        </p:nvCxnSpPr>
        <p:spPr>
          <a:xfrm>
            <a:off x="683568" y="1052736"/>
            <a:ext cx="78488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539552" y="188640"/>
            <a:ext cx="80648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H" sz="4400" dirty="0" err="1">
                <a:cs typeface="Arial" pitchFamily="34" charset="0"/>
              </a:rPr>
              <a:t>Stundenplan</a:t>
            </a:r>
            <a:r>
              <a:rPr lang="fr-CH" sz="4400" dirty="0">
                <a:cs typeface="Arial" pitchFamily="34" charset="0"/>
              </a:rPr>
              <a:t> </a:t>
            </a:r>
            <a:r>
              <a:rPr lang="fr-CH" sz="4400" dirty="0" err="1">
                <a:cs typeface="Arial" pitchFamily="34" charset="0"/>
              </a:rPr>
              <a:t>Neufeld</a:t>
            </a:r>
            <a:r>
              <a:rPr lang="fr-CH" sz="4400" dirty="0">
                <a:cs typeface="Arial" pitchFamily="34" charset="0"/>
              </a:rPr>
              <a:t> </a:t>
            </a:r>
            <a:r>
              <a:rPr lang="fr-CH" sz="4400" dirty="0" err="1">
                <a:cs typeface="Arial" pitchFamily="34" charset="0"/>
              </a:rPr>
              <a:t>Sportklasse</a:t>
            </a:r>
            <a:endParaRPr lang="de-CH" sz="4400" dirty="0">
              <a:cs typeface="Arial" pitchFamily="34" charset="0"/>
            </a:endParaRPr>
          </a:p>
        </p:txBody>
      </p:sp>
      <p:cxnSp>
        <p:nvCxnSpPr>
          <p:cNvPr id="12" name="Gerade Verbindung 11"/>
          <p:cNvCxnSpPr/>
          <p:nvPr/>
        </p:nvCxnSpPr>
        <p:spPr>
          <a:xfrm>
            <a:off x="899592" y="1124744"/>
            <a:ext cx="74168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8335349"/>
              </p:ext>
            </p:extLst>
          </p:nvPr>
        </p:nvGraphicFramePr>
        <p:xfrm>
          <a:off x="843813" y="1556792"/>
          <a:ext cx="7351215" cy="38505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02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02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02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02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702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48357">
                <a:tc>
                  <a:txBody>
                    <a:bodyPr/>
                    <a:lstStyle/>
                    <a:p>
                      <a:r>
                        <a:rPr lang="de-CH" sz="1600" dirty="0">
                          <a:latin typeface="Arial" pitchFamily="34" charset="0"/>
                          <a:cs typeface="Arial" pitchFamily="34" charset="0"/>
                        </a:rPr>
                        <a:t>Montag</a:t>
                      </a:r>
                    </a:p>
                  </a:txBody>
                  <a:tcPr marL="91451" marR="91451" marT="45740" marB="457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CH" sz="1600" dirty="0">
                          <a:latin typeface="Arial" pitchFamily="34" charset="0"/>
                          <a:cs typeface="Arial" pitchFamily="34" charset="0"/>
                        </a:rPr>
                        <a:t>Dienstag</a:t>
                      </a:r>
                    </a:p>
                  </a:txBody>
                  <a:tcPr marL="91451" marR="91451" marT="45740" marB="457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CH" sz="1600" dirty="0">
                          <a:latin typeface="Arial" pitchFamily="34" charset="0"/>
                          <a:cs typeface="Arial" pitchFamily="34" charset="0"/>
                        </a:rPr>
                        <a:t>Mittwoch</a:t>
                      </a:r>
                    </a:p>
                  </a:txBody>
                  <a:tcPr marL="91451" marR="91451" marT="45740" marB="457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CH" sz="1600" dirty="0">
                          <a:latin typeface="Arial" pitchFamily="34" charset="0"/>
                          <a:cs typeface="Arial" pitchFamily="34" charset="0"/>
                        </a:rPr>
                        <a:t>Donnerstag</a:t>
                      </a:r>
                    </a:p>
                  </a:txBody>
                  <a:tcPr marL="91451" marR="91451" marT="45740" marB="457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CH" sz="1600" dirty="0">
                          <a:latin typeface="Arial" pitchFamily="34" charset="0"/>
                          <a:cs typeface="Arial" pitchFamily="34" charset="0"/>
                        </a:rPr>
                        <a:t>Freitag</a:t>
                      </a:r>
                    </a:p>
                  </a:txBody>
                  <a:tcPr marL="91451" marR="91451" marT="45740" marB="457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14643">
                <a:tc>
                  <a:txBody>
                    <a:bodyPr/>
                    <a:lstStyle/>
                    <a:p>
                      <a:endParaRPr lang="de-CH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1" marR="91451" marT="45740" marB="457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2000" dirty="0">
                          <a:latin typeface="Arial" pitchFamily="34" charset="0"/>
                          <a:cs typeface="Arial" pitchFamily="34" charset="0"/>
                        </a:rPr>
                        <a:t>ab 08.00</a:t>
                      </a:r>
                    </a:p>
                    <a:p>
                      <a:endParaRPr lang="de-CH" sz="20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de-CH" sz="20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de-CH" sz="2000" dirty="0">
                          <a:latin typeface="Arial" pitchFamily="34" charset="0"/>
                          <a:cs typeface="Arial" pitchFamily="34" charset="0"/>
                        </a:rPr>
                        <a:t>bis 12.30</a:t>
                      </a:r>
                    </a:p>
                  </a:txBody>
                  <a:tcPr marL="91451" marR="91451" marT="45740" marB="457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CH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ab 08.00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CH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CH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CH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bis 12.30</a:t>
                      </a:r>
                    </a:p>
                  </a:txBody>
                  <a:tcPr marL="91451" marR="91451" marT="45740" marB="457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de-CH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1" marR="91451" marT="45740" marB="457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2000" dirty="0">
                          <a:latin typeface="Arial" pitchFamily="34" charset="0"/>
                          <a:cs typeface="Arial" pitchFamily="34" charset="0"/>
                        </a:rPr>
                        <a:t>ab 08.00</a:t>
                      </a:r>
                    </a:p>
                  </a:txBody>
                  <a:tcPr marL="91451" marR="91451" marT="45740" marB="457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828">
                <a:tc rowSpan="3">
                  <a:txBody>
                    <a:bodyPr/>
                    <a:lstStyle/>
                    <a:p>
                      <a:r>
                        <a:rPr lang="de-CH" sz="2000" dirty="0">
                          <a:latin typeface="Arial" pitchFamily="34" charset="0"/>
                          <a:cs typeface="Arial" pitchFamily="34" charset="0"/>
                        </a:rPr>
                        <a:t>ab 12.40</a:t>
                      </a:r>
                    </a:p>
                    <a:p>
                      <a:endParaRPr lang="de-CH" sz="20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de-CH" sz="20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de-CH" sz="20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de-CH" sz="2000" dirty="0">
                          <a:latin typeface="Arial" pitchFamily="34" charset="0"/>
                          <a:cs typeface="Arial" pitchFamily="34" charset="0"/>
                        </a:rPr>
                        <a:t>bis 16.15</a:t>
                      </a:r>
                    </a:p>
                  </a:txBody>
                  <a:tcPr marL="91451" marR="91451" marT="45740" marB="457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 rowSpan="3">
                  <a:txBody>
                    <a:bodyPr/>
                    <a:lstStyle/>
                    <a:p>
                      <a:endParaRPr lang="de-CH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1" marR="91451" marT="45740" marB="457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  <a:tc rowSpan="3">
                  <a:txBody>
                    <a:bodyPr/>
                    <a:lstStyle/>
                    <a:p>
                      <a:endParaRPr lang="de-CH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1" marR="91451" marT="45740" marB="457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CH" sz="20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51" marR="91451" marT="45740" marB="457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de-CH" sz="20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CH" sz="20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2000" dirty="0">
                          <a:latin typeface="Arial" pitchFamily="34" charset="0"/>
                          <a:cs typeface="Arial" pitchFamily="34" charset="0"/>
                        </a:rPr>
                        <a:t>bis 15.15</a:t>
                      </a:r>
                    </a:p>
                  </a:txBody>
                  <a:tcPr marL="91451" marR="91451" marT="45740" marB="457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0052"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de-CH" sz="2000" dirty="0" smtClean="0">
                          <a:latin typeface="Arial" pitchFamily="34" charset="0"/>
                          <a:cs typeface="Arial" pitchFamily="34" charset="0"/>
                        </a:rPr>
                        <a:t>ab 13.35</a:t>
                      </a:r>
                    </a:p>
                    <a:p>
                      <a:endParaRPr lang="de-CH" sz="20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de-CH" sz="16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de-CH" sz="2000" dirty="0" smtClean="0">
                          <a:latin typeface="Arial" pitchFamily="34" charset="0"/>
                          <a:cs typeface="Arial" pitchFamily="34" charset="0"/>
                        </a:rPr>
                        <a:t>bis 16.15</a:t>
                      </a:r>
                    </a:p>
                    <a:p>
                      <a:endParaRPr lang="de-CH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1" marR="91451" marT="45740" marB="457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3032104"/>
                  </a:ext>
                </a:extLst>
              </a:tr>
              <a:tr h="981630"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CH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1" marR="91451" marT="45740" marB="457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feld 5"/>
          <p:cNvSpPr txBox="1"/>
          <p:nvPr/>
        </p:nvSpPr>
        <p:spPr>
          <a:xfrm rot="18624988">
            <a:off x="1019505" y="2623926"/>
            <a:ext cx="11033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de-CH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</a:t>
            </a:r>
          </a:p>
        </p:txBody>
      </p:sp>
      <p:sp>
        <p:nvSpPr>
          <p:cNvPr id="7" name="Textfeld 6"/>
          <p:cNvSpPr txBox="1"/>
          <p:nvPr/>
        </p:nvSpPr>
        <p:spPr>
          <a:xfrm rot="18624988">
            <a:off x="2513360" y="4186872"/>
            <a:ext cx="11033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de-CH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827584" y="5026150"/>
            <a:ext cx="7367444" cy="769441"/>
          </a:xfrm>
          <a:prstGeom prst="rect">
            <a:avLst/>
          </a:prstGeom>
          <a:solidFill>
            <a:srgbClr val="00CC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de-CH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de-CH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9" name="Textfeld 8"/>
          <p:cNvSpPr txBox="1"/>
          <p:nvPr/>
        </p:nvSpPr>
        <p:spPr>
          <a:xfrm rot="18624988">
            <a:off x="3870409" y="4191404"/>
            <a:ext cx="11033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de-CH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</a:t>
            </a:r>
          </a:p>
        </p:txBody>
      </p:sp>
      <p:sp>
        <p:nvSpPr>
          <p:cNvPr id="11" name="Textfeld 10"/>
          <p:cNvSpPr txBox="1"/>
          <p:nvPr/>
        </p:nvSpPr>
        <p:spPr>
          <a:xfrm rot="18624988">
            <a:off x="5408961" y="2553430"/>
            <a:ext cx="11033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de-CH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</a:t>
            </a:r>
          </a:p>
        </p:txBody>
      </p:sp>
      <p:sp>
        <p:nvSpPr>
          <p:cNvPr id="13" name="Textfeld 12"/>
          <p:cNvSpPr txBox="1"/>
          <p:nvPr/>
        </p:nvSpPr>
        <p:spPr>
          <a:xfrm rot="18624988">
            <a:off x="6970547" y="4737769"/>
            <a:ext cx="11033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de-CH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3819645" y="5212400"/>
            <a:ext cx="19108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CH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Abendtrainings</a:t>
            </a:r>
            <a:endParaRPr lang="de-CH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Grafik 14" descr="Logo Gym Neufel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5896" y="6237312"/>
            <a:ext cx="1889329" cy="386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97624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de-CH" dirty="0" smtClean="0"/>
              <a:t>Fachmittelschule Neufeld</a:t>
            </a:r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11" name="Inhaltsplatzhalter 10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392488"/>
          </a:xfrm>
        </p:spPr>
        <p:txBody>
          <a:bodyPr/>
          <a:lstStyle/>
          <a:p>
            <a:endParaRPr lang="de-CH" dirty="0"/>
          </a:p>
          <a:p>
            <a:pPr>
              <a:buNone/>
            </a:pPr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</p:txBody>
      </p:sp>
      <p:graphicFrame>
        <p:nvGraphicFramePr>
          <p:cNvPr id="14" name="Tabel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7351970"/>
              </p:ext>
            </p:extLst>
          </p:nvPr>
        </p:nvGraphicFramePr>
        <p:xfrm>
          <a:off x="683568" y="1578104"/>
          <a:ext cx="7992888" cy="3507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482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446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9623">
                <a:tc>
                  <a:txBody>
                    <a:bodyPr/>
                    <a:lstStyle/>
                    <a:p>
                      <a:r>
                        <a:rPr lang="de-CH" sz="2000" dirty="0">
                          <a:latin typeface="+mn-lt"/>
                        </a:rPr>
                        <a:t>Ausbildungsstufe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2000" dirty="0" smtClean="0">
                          <a:latin typeface="+mn-lt"/>
                        </a:rPr>
                        <a:t>Sek </a:t>
                      </a:r>
                      <a:r>
                        <a:rPr lang="de-CH" sz="2000" dirty="0">
                          <a:latin typeface="+mn-lt"/>
                        </a:rPr>
                        <a:t>II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7856">
                <a:tc>
                  <a:txBody>
                    <a:bodyPr/>
                    <a:lstStyle/>
                    <a:p>
                      <a:r>
                        <a:rPr lang="de-CH" sz="2000" dirty="0">
                          <a:latin typeface="+mn-lt"/>
                        </a:rPr>
                        <a:t>Ausbildung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2000" baseline="0" dirty="0" smtClean="0">
                          <a:latin typeface="+mn-lt"/>
                        </a:rPr>
                        <a:t>Fachmittelschulausweis / Fachmaturität</a:t>
                      </a:r>
                      <a:endParaRPr lang="de-CH" sz="2000" baseline="0" dirty="0">
                        <a:latin typeface="+mn-lt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9623">
                <a:tc>
                  <a:txBody>
                    <a:bodyPr/>
                    <a:lstStyle/>
                    <a:p>
                      <a:r>
                        <a:rPr lang="de-CH" sz="2000" dirty="0">
                          <a:latin typeface="+mn-lt"/>
                        </a:rPr>
                        <a:t>Ausbildungsdauer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2000" dirty="0" smtClean="0">
                          <a:latin typeface="+mn-lt"/>
                        </a:rPr>
                        <a:t>Regelklasse: 3 oder 4 </a:t>
                      </a:r>
                      <a:r>
                        <a:rPr lang="de-CH" sz="2000" dirty="0">
                          <a:latin typeface="+mn-lt"/>
                        </a:rPr>
                        <a:t>Jahre </a:t>
                      </a:r>
                      <a:r>
                        <a:rPr lang="de-CH" sz="2000" dirty="0" smtClean="0">
                          <a:latin typeface="+mn-lt"/>
                        </a:rPr>
                        <a:t>ab 9. Schuljahr</a:t>
                      </a:r>
                      <a:r>
                        <a:rPr lang="de-CH" sz="2000" baseline="0" dirty="0" smtClean="0">
                          <a:latin typeface="+mn-lt"/>
                        </a:rPr>
                        <a:t> </a:t>
                      </a:r>
                      <a:endParaRPr lang="de-CH" sz="2000" dirty="0">
                        <a:latin typeface="+mn-lt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9864">
                <a:tc>
                  <a:txBody>
                    <a:bodyPr/>
                    <a:lstStyle/>
                    <a:p>
                      <a:r>
                        <a:rPr lang="de-CH" sz="2000" dirty="0">
                          <a:latin typeface="+mn-lt"/>
                        </a:rPr>
                        <a:t>Ausbildungsabschluss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2000" dirty="0" smtClean="0">
                          <a:latin typeface="+mn-lt"/>
                        </a:rPr>
                        <a:t>Fachmittelschulausweis / Fachmaturität</a:t>
                      </a:r>
                      <a:endParaRPr lang="de-CH" sz="2000" dirty="0">
                        <a:latin typeface="+mn-lt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9623">
                <a:tc>
                  <a:txBody>
                    <a:bodyPr/>
                    <a:lstStyle/>
                    <a:p>
                      <a:r>
                        <a:rPr lang="de-CH" sz="2000" dirty="0">
                          <a:latin typeface="+mn-lt"/>
                        </a:rPr>
                        <a:t>Stundenplanmodell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2000" baseline="0" dirty="0" smtClean="0">
                          <a:latin typeface="+mn-lt"/>
                        </a:rPr>
                        <a:t>Regelklasse: Individueller Stundenplan</a:t>
                      </a:r>
                      <a:endParaRPr lang="de-CH" sz="2000" dirty="0">
                        <a:latin typeface="+mn-lt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27152">
                <a:tc>
                  <a:txBody>
                    <a:bodyPr/>
                    <a:lstStyle/>
                    <a:p>
                      <a:r>
                        <a:rPr lang="de-CH" sz="2000" dirty="0">
                          <a:latin typeface="+mn-lt"/>
                        </a:rPr>
                        <a:t>Aufnahmekriterien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Swiss Olympic Talent Card (</a:t>
                      </a:r>
                      <a:r>
                        <a:rPr lang="de-CH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R/N)</a:t>
                      </a:r>
                      <a:endParaRPr lang="de-CH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9388" marR="0" lvl="0" indent="-1793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Empfehlung für die</a:t>
                      </a:r>
                      <a:r>
                        <a:rPr lang="de-CH" sz="2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Fachmittelschule o</a:t>
                      </a:r>
                      <a:r>
                        <a:rPr lang="de-CH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der </a:t>
                      </a:r>
                    </a:p>
                    <a:p>
                      <a:pPr marL="179388" marR="0" lvl="0" indent="-1793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bestandene</a:t>
                      </a:r>
                      <a:r>
                        <a:rPr lang="de-CH" sz="2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CH" sz="2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Aufnahmeprüfung</a:t>
                      </a:r>
                      <a:endParaRPr lang="de-CH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CH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12" name="Gerade Verbindung 11"/>
          <p:cNvCxnSpPr/>
          <p:nvPr/>
        </p:nvCxnSpPr>
        <p:spPr>
          <a:xfrm>
            <a:off x="683568" y="1052736"/>
            <a:ext cx="78488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896" y="6093296"/>
            <a:ext cx="1909984" cy="420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52506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de-CH" dirty="0"/>
              <a:t>Gymnasium </a:t>
            </a:r>
            <a:r>
              <a:rPr lang="de-CH" dirty="0" err="1" smtClean="0"/>
              <a:t>Hofwil</a:t>
            </a:r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11" name="Inhaltsplatzhalter 10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392488"/>
          </a:xfrm>
        </p:spPr>
        <p:txBody>
          <a:bodyPr/>
          <a:lstStyle/>
          <a:p>
            <a:endParaRPr lang="de-CH" dirty="0"/>
          </a:p>
          <a:p>
            <a:pPr>
              <a:buNone/>
            </a:pPr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</p:txBody>
      </p:sp>
      <p:graphicFrame>
        <p:nvGraphicFramePr>
          <p:cNvPr id="14" name="Tabelle 13"/>
          <p:cNvGraphicFramePr>
            <a:graphicFrameLocks noGrp="1"/>
          </p:cNvGraphicFramePr>
          <p:nvPr>
            <p:extLst/>
          </p:nvPr>
        </p:nvGraphicFramePr>
        <p:xfrm>
          <a:off x="683568" y="1124744"/>
          <a:ext cx="7992888" cy="48216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482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446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0852">
                <a:tc>
                  <a:txBody>
                    <a:bodyPr/>
                    <a:lstStyle/>
                    <a:p>
                      <a:r>
                        <a:rPr lang="de-CH" sz="2000" dirty="0">
                          <a:latin typeface="+mn-lt"/>
                        </a:rPr>
                        <a:t>Ausbildungsstufe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2000" dirty="0" smtClean="0">
                          <a:latin typeface="+mn-lt"/>
                        </a:rPr>
                        <a:t>Sek II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852">
                <a:tc>
                  <a:txBody>
                    <a:bodyPr/>
                    <a:lstStyle/>
                    <a:p>
                      <a:r>
                        <a:rPr lang="de-CH" sz="2000" dirty="0">
                          <a:latin typeface="+mn-lt"/>
                        </a:rPr>
                        <a:t>Ausbildung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2000" baseline="0" dirty="0">
                          <a:latin typeface="+mn-lt"/>
                        </a:rPr>
                        <a:t>Gymnasiale Matur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0852">
                <a:tc>
                  <a:txBody>
                    <a:bodyPr/>
                    <a:lstStyle/>
                    <a:p>
                      <a:r>
                        <a:rPr lang="de-CH" sz="2000" dirty="0">
                          <a:latin typeface="+mn-lt"/>
                        </a:rPr>
                        <a:t>Ausbildungsdauer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2000" baseline="0" dirty="0" smtClean="0">
                          <a:latin typeface="+mn-lt"/>
                        </a:rPr>
                        <a:t>Sportklasse: 5 statt 4 Jahre ab 8. Schuljahr</a:t>
                      </a:r>
                      <a:endParaRPr lang="de-CH" sz="2000" dirty="0" smtClean="0">
                        <a:latin typeface="+mn-lt"/>
                      </a:endParaRPr>
                    </a:p>
                    <a:p>
                      <a:r>
                        <a:rPr lang="de-CH" sz="2000" dirty="0" smtClean="0">
                          <a:latin typeface="+mn-lt"/>
                        </a:rPr>
                        <a:t>Regelklasse: 4 Jahre oder mehr ab 8. Schuljahr</a:t>
                      </a:r>
                      <a:r>
                        <a:rPr lang="de-CH" sz="2000" baseline="0" dirty="0" smtClean="0">
                          <a:latin typeface="+mn-lt"/>
                        </a:rPr>
                        <a:t> </a:t>
                      </a:r>
                      <a:endParaRPr lang="de-CH" sz="2000" dirty="0" smtClean="0">
                        <a:latin typeface="+mn-lt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0852">
                <a:tc>
                  <a:txBody>
                    <a:bodyPr/>
                    <a:lstStyle/>
                    <a:p>
                      <a:r>
                        <a:rPr lang="de-CH" sz="2000" dirty="0">
                          <a:latin typeface="+mn-lt"/>
                        </a:rPr>
                        <a:t>Ausbildungsabschluss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2000" dirty="0" smtClean="0">
                          <a:latin typeface="+mn-lt"/>
                        </a:rPr>
                        <a:t>Gym4 </a:t>
                      </a:r>
                      <a:r>
                        <a:rPr lang="de-CH" sz="2000" baseline="0" dirty="0" smtClean="0">
                          <a:latin typeface="+mn-lt"/>
                        </a:rPr>
                        <a:t>und Gym5 </a:t>
                      </a:r>
                      <a:r>
                        <a:rPr lang="de-CH" sz="2000" baseline="0" dirty="0">
                          <a:latin typeface="+mn-lt"/>
                        </a:rPr>
                        <a:t>(vorletztes und letztes Jahr)</a:t>
                      </a:r>
                      <a:endParaRPr lang="de-CH" sz="2000" dirty="0">
                        <a:latin typeface="+mn-lt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46008">
                <a:tc>
                  <a:txBody>
                    <a:bodyPr/>
                    <a:lstStyle/>
                    <a:p>
                      <a:r>
                        <a:rPr lang="de-CH" sz="2000" dirty="0">
                          <a:latin typeface="+mn-lt"/>
                        </a:rPr>
                        <a:t>Stundenplanmodell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2000" dirty="0">
                          <a:latin typeface="+mn-lt"/>
                        </a:rPr>
                        <a:t>Trainingsfenster für Tagestrainings</a:t>
                      </a:r>
                    </a:p>
                    <a:p>
                      <a:r>
                        <a:rPr lang="de-CH" sz="2000" dirty="0">
                          <a:latin typeface="+mn-lt"/>
                        </a:rPr>
                        <a:t>Talentförderungsklasse / Regelklasse</a:t>
                      </a:r>
                    </a:p>
                    <a:p>
                      <a:r>
                        <a:rPr lang="de-CH" sz="2000" dirty="0">
                          <a:latin typeface="+mn-lt"/>
                        </a:rPr>
                        <a:t>Phasenunterricht</a:t>
                      </a:r>
                      <a:r>
                        <a:rPr lang="de-CH" sz="2000" baseline="0" dirty="0">
                          <a:latin typeface="+mn-lt"/>
                        </a:rPr>
                        <a:t> (Profil Hofwil)</a:t>
                      </a:r>
                      <a:endParaRPr lang="de-CH" sz="2000" dirty="0">
                        <a:latin typeface="+mn-lt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58094">
                <a:tc>
                  <a:txBody>
                    <a:bodyPr/>
                    <a:lstStyle/>
                    <a:p>
                      <a:r>
                        <a:rPr lang="de-CH" sz="2000" dirty="0">
                          <a:latin typeface="+mn-lt"/>
                        </a:rPr>
                        <a:t>Aufnahmekriterien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Swiss </a:t>
                      </a:r>
                      <a:r>
                        <a:rPr lang="de-CH" sz="20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Olympic</a:t>
                      </a:r>
                      <a:r>
                        <a:rPr lang="de-CH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Talent Card (R/N)</a:t>
                      </a:r>
                    </a:p>
                    <a:p>
                      <a:pPr marL="269875" marR="0" lvl="0" indent="-2698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Vorschlag für das Gymnasium oder </a:t>
                      </a:r>
                      <a:endParaRPr lang="de-CH" sz="2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69875" marR="0" lvl="0" indent="-2698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bestandene</a:t>
                      </a:r>
                      <a:r>
                        <a:rPr lang="de-CH" sz="2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Aufnahmeprüfung</a:t>
                      </a:r>
                      <a:endParaRPr lang="de-CH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9314">
                <a:tc>
                  <a:txBody>
                    <a:bodyPr/>
                    <a:lstStyle/>
                    <a:p>
                      <a:r>
                        <a:rPr lang="de-CH" sz="2000" dirty="0" smtClean="0">
                          <a:latin typeface="+mn-lt"/>
                        </a:rPr>
                        <a:t>Besonderes</a:t>
                      </a:r>
                      <a:endParaRPr lang="de-CH" sz="2000" dirty="0"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marR="0" lvl="0" indent="-2698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Internat (auch für Athleten</a:t>
                      </a:r>
                      <a:r>
                        <a:rPr lang="de-CH" sz="2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anderer Schulen offen)</a:t>
                      </a:r>
                      <a:endParaRPr lang="de-CH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8" name="Grafik 7" descr="Logo Gym Hofwi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99713" y="6237312"/>
            <a:ext cx="1703435" cy="378332"/>
          </a:xfrm>
          <a:prstGeom prst="rect">
            <a:avLst/>
          </a:prstGeom>
        </p:spPr>
      </p:pic>
      <p:cxnSp>
        <p:nvCxnSpPr>
          <p:cNvPr id="12" name="Gerade Verbindung 11"/>
          <p:cNvCxnSpPr/>
          <p:nvPr/>
        </p:nvCxnSpPr>
        <p:spPr>
          <a:xfrm>
            <a:off x="755576" y="908720"/>
            <a:ext cx="79208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658606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0"/>
            <a:ext cx="7755632" cy="1143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de-CH" dirty="0">
                <a:ea typeface="United Sans SemiCond Black"/>
              </a:rPr>
              <a:t>Stundenplan Gymnasium Hofwil</a:t>
            </a:r>
          </a:p>
        </p:txBody>
      </p:sp>
      <p:graphicFrame>
        <p:nvGraphicFramePr>
          <p:cNvPr id="8" name="Inhaltsplatzhalter 7"/>
          <p:cNvGraphicFramePr>
            <a:graphicFrameLocks noGrp="1"/>
          </p:cNvGraphicFramePr>
          <p:nvPr>
            <p:ph idx="1"/>
            <p:extLst/>
          </p:nvPr>
        </p:nvGraphicFramePr>
        <p:xfrm>
          <a:off x="611560" y="1412776"/>
          <a:ext cx="7922838" cy="4678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04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04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04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04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04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2047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27444">
                <a:tc>
                  <a:txBody>
                    <a:bodyPr/>
                    <a:lstStyle/>
                    <a:p>
                      <a:endParaRPr lang="de-CH" sz="1800" dirty="0"/>
                    </a:p>
                  </a:txBody>
                  <a:tcPr marL="91444" marR="91444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800" dirty="0"/>
                        <a:t>Montag</a:t>
                      </a:r>
                    </a:p>
                  </a:txBody>
                  <a:tcPr marL="91444" marR="91444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800" dirty="0"/>
                        <a:t>Dienstag</a:t>
                      </a:r>
                    </a:p>
                  </a:txBody>
                  <a:tcPr marL="91444" marR="91444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800" dirty="0"/>
                        <a:t>Mittwoch</a:t>
                      </a:r>
                    </a:p>
                  </a:txBody>
                  <a:tcPr marL="91444" marR="91444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800" dirty="0"/>
                        <a:t>Donnerstag</a:t>
                      </a:r>
                    </a:p>
                  </a:txBody>
                  <a:tcPr marL="91444" marR="91444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800" dirty="0"/>
                        <a:t>Freitag</a:t>
                      </a:r>
                    </a:p>
                  </a:txBody>
                  <a:tcPr marL="91444" marR="91444" marT="45718" marB="4571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444">
                <a:tc>
                  <a:txBody>
                    <a:bodyPr/>
                    <a:lstStyle/>
                    <a:p>
                      <a:r>
                        <a:rPr lang="de-CH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08.05-08.50</a:t>
                      </a:r>
                      <a:endParaRPr lang="de-CH" sz="1800" dirty="0"/>
                    </a:p>
                  </a:txBody>
                  <a:tcPr marL="91444" marR="91444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de-CH" sz="1800" dirty="0">
                        <a:effectLst/>
                      </a:endParaRPr>
                    </a:p>
                  </a:txBody>
                  <a:tcPr marL="91444" marR="91444" marT="45718" marB="4571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CH" sz="1800" dirty="0"/>
                    </a:p>
                  </a:txBody>
                  <a:tcPr marL="91444" marR="91444" marT="45718" marB="4571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CH" sz="1800" dirty="0"/>
                    </a:p>
                  </a:txBody>
                  <a:tcPr marL="91444" marR="91444" marT="45718" marB="4571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CH" sz="1800" dirty="0"/>
                    </a:p>
                  </a:txBody>
                  <a:tcPr marL="91444" marR="91444" marT="45718" marB="4571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CH" sz="1800" dirty="0"/>
                    </a:p>
                  </a:txBody>
                  <a:tcPr marL="91444" marR="91444" marT="45718" marB="4571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7444">
                <a:tc>
                  <a:txBody>
                    <a:bodyPr/>
                    <a:lstStyle/>
                    <a:p>
                      <a:r>
                        <a:rPr lang="de-CH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09.00-09.45</a:t>
                      </a:r>
                      <a:endParaRPr lang="de-CH" sz="1800" dirty="0"/>
                    </a:p>
                  </a:txBody>
                  <a:tcPr marL="91444" marR="91444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de-CH" sz="18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91444" marR="91444" marT="45718" marB="4571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CH" sz="1800" dirty="0"/>
                    </a:p>
                  </a:txBody>
                  <a:tcPr marL="91444" marR="91444" marT="45718" marB="4571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CH" sz="1800" dirty="0"/>
                    </a:p>
                  </a:txBody>
                  <a:tcPr marL="91444" marR="91444" marT="45718" marB="4571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CH" sz="1800" dirty="0"/>
                    </a:p>
                  </a:txBody>
                  <a:tcPr marL="91444" marR="91444" marT="45718" marB="4571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800" dirty="0"/>
                        <a:t>IL</a:t>
                      </a:r>
                    </a:p>
                  </a:txBody>
                  <a:tcPr marL="91444" marR="91444" marT="45718" marB="45718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7444">
                <a:tc>
                  <a:txBody>
                    <a:bodyPr/>
                    <a:lstStyle/>
                    <a:p>
                      <a:r>
                        <a:rPr lang="de-CH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10.00-10.45</a:t>
                      </a:r>
                      <a:endParaRPr lang="de-CH" sz="1800" dirty="0"/>
                    </a:p>
                  </a:txBody>
                  <a:tcPr marL="91444" marR="91444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800" dirty="0">
                          <a:solidFill>
                            <a:schemeClr val="tx1"/>
                          </a:solidFill>
                          <a:effectLst/>
                        </a:rPr>
                        <a:t>Franz</a:t>
                      </a:r>
                    </a:p>
                  </a:txBody>
                  <a:tcPr marL="91444" marR="91444" marT="45718" marB="45718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CH" sz="1800" dirty="0"/>
                    </a:p>
                  </a:txBody>
                  <a:tcPr marL="91444" marR="91444" marT="45718" marB="4571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800" dirty="0"/>
                        <a:t>Franz</a:t>
                      </a:r>
                    </a:p>
                  </a:txBody>
                  <a:tcPr marL="91444" marR="91444" marT="45718" marB="45718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CH" sz="1800" dirty="0"/>
                    </a:p>
                  </a:txBody>
                  <a:tcPr marL="91444" marR="91444" marT="45718" marB="4571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800" dirty="0" err="1"/>
                        <a:t>Geo</a:t>
                      </a:r>
                      <a:endParaRPr lang="de-CH" sz="1800" dirty="0"/>
                    </a:p>
                  </a:txBody>
                  <a:tcPr marL="91444" marR="91444" marT="45718" marB="45718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7444">
                <a:tc>
                  <a:txBody>
                    <a:bodyPr/>
                    <a:lstStyle/>
                    <a:p>
                      <a:r>
                        <a:rPr lang="de-CH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10.55-11.40</a:t>
                      </a:r>
                      <a:endParaRPr lang="de-CH" sz="1800" dirty="0"/>
                    </a:p>
                  </a:txBody>
                  <a:tcPr marL="91444" marR="91444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800" dirty="0">
                          <a:solidFill>
                            <a:schemeClr val="tx1"/>
                          </a:solidFill>
                          <a:effectLst/>
                        </a:rPr>
                        <a:t>Franz</a:t>
                      </a:r>
                    </a:p>
                  </a:txBody>
                  <a:tcPr marL="91444" marR="91444" marT="45718" marB="45718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CH" sz="1800" dirty="0"/>
                    </a:p>
                  </a:txBody>
                  <a:tcPr marL="91444" marR="91444" marT="45718" marB="4571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800" dirty="0"/>
                        <a:t>IL</a:t>
                      </a:r>
                    </a:p>
                  </a:txBody>
                  <a:tcPr marL="91444" marR="91444" marT="45718" marB="45718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CH" sz="1800" dirty="0"/>
                    </a:p>
                  </a:txBody>
                  <a:tcPr marL="91444" marR="91444" marT="45718" marB="4571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800" dirty="0" err="1"/>
                        <a:t>Geo</a:t>
                      </a:r>
                      <a:endParaRPr lang="de-CH" sz="1800" dirty="0"/>
                    </a:p>
                  </a:txBody>
                  <a:tcPr marL="91444" marR="91444" marT="45718" marB="45718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7444">
                <a:tc>
                  <a:txBody>
                    <a:bodyPr/>
                    <a:lstStyle/>
                    <a:p>
                      <a:r>
                        <a:rPr lang="de-CH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11.50-12.35</a:t>
                      </a:r>
                      <a:endParaRPr lang="de-CH" sz="1800" dirty="0"/>
                    </a:p>
                  </a:txBody>
                  <a:tcPr marL="91444" marR="91444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dirty="0"/>
                        <a:t>Klassenstunde</a:t>
                      </a:r>
                    </a:p>
                  </a:txBody>
                  <a:tcPr marL="91444" marR="91444" marT="45718" marB="4571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CH" sz="1800" dirty="0"/>
                    </a:p>
                  </a:txBody>
                  <a:tcPr marL="91444" marR="91444" marT="45718" marB="4571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CH" sz="1800" dirty="0"/>
                    </a:p>
                  </a:txBody>
                  <a:tcPr marL="91444" marR="91444" marT="45718" marB="4571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CH" sz="1800" dirty="0"/>
                    </a:p>
                  </a:txBody>
                  <a:tcPr marL="91444" marR="91444" marT="45718" marB="4571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800" dirty="0"/>
                        <a:t>IL</a:t>
                      </a:r>
                    </a:p>
                  </a:txBody>
                  <a:tcPr marL="91444" marR="91444" marT="45718" marB="45718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7444">
                <a:tc>
                  <a:txBody>
                    <a:bodyPr/>
                    <a:lstStyle/>
                    <a:p>
                      <a:r>
                        <a:rPr lang="de-CH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12.50-13.35</a:t>
                      </a:r>
                      <a:endParaRPr lang="de-CH" sz="1800" dirty="0"/>
                    </a:p>
                  </a:txBody>
                  <a:tcPr marL="91444" marR="91444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800" dirty="0"/>
                        <a:t>IL</a:t>
                      </a:r>
                    </a:p>
                  </a:txBody>
                  <a:tcPr marL="91444" marR="91444" marT="45718" marB="45718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CH" sz="1800" dirty="0"/>
                    </a:p>
                  </a:txBody>
                  <a:tcPr marL="91444" marR="91444" marT="45718" marB="4571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800" dirty="0"/>
                        <a:t>IKT</a:t>
                      </a:r>
                    </a:p>
                  </a:txBody>
                  <a:tcPr marL="91444" marR="91444" marT="45718" marB="45718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CH" sz="1800" dirty="0"/>
                    </a:p>
                  </a:txBody>
                  <a:tcPr marL="91444" marR="91444" marT="45718" marB="4571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CH" sz="1800" dirty="0"/>
                    </a:p>
                  </a:txBody>
                  <a:tcPr marL="91444" marR="91444" marT="45718" marB="4571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1589">
                <a:tc>
                  <a:txBody>
                    <a:bodyPr/>
                    <a:lstStyle/>
                    <a:p>
                      <a:r>
                        <a:rPr lang="de-CH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13.40-14.25</a:t>
                      </a:r>
                      <a:endParaRPr lang="de-CH" sz="1800" dirty="0"/>
                    </a:p>
                  </a:txBody>
                  <a:tcPr marL="91444" marR="91444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800" dirty="0"/>
                        <a:t>IL</a:t>
                      </a:r>
                    </a:p>
                  </a:txBody>
                  <a:tcPr marL="91444" marR="91444" marT="45718" marB="45718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CH" sz="1800" dirty="0"/>
                    </a:p>
                  </a:txBody>
                  <a:tcPr marL="91444" marR="91444" marT="45718" marB="45718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800" dirty="0"/>
                        <a:t>P%</a:t>
                      </a:r>
                    </a:p>
                  </a:txBody>
                  <a:tcPr marL="91444" marR="91444" marT="45718" marB="45718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CH" sz="1800" dirty="0"/>
                    </a:p>
                  </a:txBody>
                  <a:tcPr marL="91444" marR="91444" marT="45718" marB="4571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CH" sz="1800" dirty="0"/>
                    </a:p>
                  </a:txBody>
                  <a:tcPr marL="91444" marR="91444" marT="45718" marB="4571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1589">
                <a:tc>
                  <a:txBody>
                    <a:bodyPr/>
                    <a:lstStyle/>
                    <a:p>
                      <a:r>
                        <a:rPr lang="de-CH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14.35-15.20</a:t>
                      </a:r>
                      <a:endParaRPr lang="de-CH" sz="1800" dirty="0"/>
                    </a:p>
                  </a:txBody>
                  <a:tcPr marL="91444" marR="91444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800" dirty="0"/>
                        <a:t>Physik</a:t>
                      </a:r>
                    </a:p>
                  </a:txBody>
                  <a:tcPr marL="91444" marR="91444" marT="45718" marB="45718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800" dirty="0"/>
                        <a:t>Sport</a:t>
                      </a:r>
                    </a:p>
                  </a:txBody>
                  <a:tcPr marL="91444" marR="91444" marT="45718" marB="45718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800" dirty="0" err="1"/>
                        <a:t>Geo</a:t>
                      </a:r>
                      <a:endParaRPr lang="de-CH" sz="1800" dirty="0"/>
                    </a:p>
                  </a:txBody>
                  <a:tcPr marL="91444" marR="91444" marT="45718" marB="45718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800" dirty="0"/>
                        <a:t>IL</a:t>
                      </a:r>
                    </a:p>
                  </a:txBody>
                  <a:tcPr marL="91444" marR="91444" marT="45718" marB="45718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CH" sz="1800" dirty="0"/>
                    </a:p>
                  </a:txBody>
                  <a:tcPr marL="91444" marR="91444" marT="45718" marB="4571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1589">
                <a:tc>
                  <a:txBody>
                    <a:bodyPr/>
                    <a:lstStyle/>
                    <a:p>
                      <a:r>
                        <a:rPr lang="de-CH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15.35-16.20</a:t>
                      </a:r>
                      <a:endParaRPr lang="de-CH" sz="1800" dirty="0"/>
                    </a:p>
                  </a:txBody>
                  <a:tcPr marL="91444" marR="91444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800" dirty="0"/>
                        <a:t>Physik</a:t>
                      </a:r>
                    </a:p>
                  </a:txBody>
                  <a:tcPr marL="91444" marR="91444" marT="45718" marB="45718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CH" sz="1800" dirty="0"/>
                    </a:p>
                  </a:txBody>
                  <a:tcPr marL="91444" marR="91444" marT="45718" marB="45718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800" dirty="0" err="1"/>
                        <a:t>Geo</a:t>
                      </a:r>
                      <a:endParaRPr lang="de-CH" sz="1800" dirty="0"/>
                    </a:p>
                  </a:txBody>
                  <a:tcPr marL="91444" marR="91444" marT="45718" marB="45718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800" dirty="0"/>
                        <a:t>Franz</a:t>
                      </a:r>
                    </a:p>
                  </a:txBody>
                  <a:tcPr marL="91444" marR="91444" marT="45718" marB="45718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CH" sz="1800" dirty="0"/>
                    </a:p>
                  </a:txBody>
                  <a:tcPr marL="91444" marR="91444" marT="45718" marB="4571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1589">
                <a:tc>
                  <a:txBody>
                    <a:bodyPr/>
                    <a:lstStyle/>
                    <a:p>
                      <a:r>
                        <a:rPr lang="de-CH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16.25-17.10</a:t>
                      </a:r>
                      <a:endParaRPr lang="de-CH" sz="1800" dirty="0"/>
                    </a:p>
                  </a:txBody>
                  <a:tcPr marL="91444" marR="91444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800" dirty="0"/>
                        <a:t>Physik</a:t>
                      </a:r>
                    </a:p>
                  </a:txBody>
                  <a:tcPr marL="91444" marR="91444" marT="45718" marB="45718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CH" sz="1800" dirty="0"/>
                    </a:p>
                  </a:txBody>
                  <a:tcPr marL="91444" marR="91444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de-CH" sz="1800" dirty="0"/>
                    </a:p>
                  </a:txBody>
                  <a:tcPr marL="91444" marR="91444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800" dirty="0"/>
                        <a:t>Franz</a:t>
                      </a:r>
                    </a:p>
                  </a:txBody>
                  <a:tcPr marL="91444" marR="91444" marT="45718" marB="45718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CH" sz="1800" dirty="0"/>
                    </a:p>
                  </a:txBody>
                  <a:tcPr marL="91444" marR="91444" marT="45718" marB="45718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" name="Datumsplatzhalt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23642" name="Foliennummernplatzhalt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0B94F1-629B-46EC-BDFF-2FF07891EC04}" type="slidenum">
              <a:rPr lang="de-DE"/>
              <a:pPr/>
              <a:t>6</a:t>
            </a:fld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4139952" y="836712"/>
            <a:ext cx="424815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de-CH" b="1" dirty="0">
                <a:latin typeface="+mn-lt"/>
                <a:ea typeface="+mn-ea"/>
              </a:rPr>
              <a:t>Am Beispiel Tertia / Profil Hofwil / Phase 1</a:t>
            </a:r>
          </a:p>
        </p:txBody>
      </p:sp>
      <p:pic>
        <p:nvPicPr>
          <p:cNvPr id="10" name="Grafik 9" descr="Logo Gym Hofwi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99713" y="6237312"/>
            <a:ext cx="1703435" cy="378332"/>
          </a:xfrm>
          <a:prstGeom prst="rect">
            <a:avLst/>
          </a:prstGeom>
        </p:spPr>
      </p:pic>
      <p:cxnSp>
        <p:nvCxnSpPr>
          <p:cNvPr id="12" name="Gerade Verbindung 11"/>
          <p:cNvCxnSpPr/>
          <p:nvPr/>
        </p:nvCxnSpPr>
        <p:spPr>
          <a:xfrm>
            <a:off x="755576" y="1268760"/>
            <a:ext cx="77768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88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de-CH" dirty="0" smtClean="0"/>
              <a:t>Technische Fachschule </a:t>
            </a:r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11" name="Inhaltsplatzhalter 10"/>
          <p:cNvSpPr>
            <a:spLocks noGrp="1"/>
          </p:cNvSpPr>
          <p:nvPr>
            <p:ph idx="1"/>
          </p:nvPr>
        </p:nvSpPr>
        <p:spPr>
          <a:xfrm>
            <a:off x="323528" y="1052736"/>
            <a:ext cx="8229600" cy="4392488"/>
          </a:xfrm>
        </p:spPr>
        <p:txBody>
          <a:bodyPr/>
          <a:lstStyle/>
          <a:p>
            <a:endParaRPr lang="de-CH" dirty="0"/>
          </a:p>
          <a:p>
            <a:pPr>
              <a:buNone/>
            </a:pPr>
            <a:endParaRPr lang="de-CH" dirty="0" smtClean="0"/>
          </a:p>
          <a:p>
            <a:endParaRPr lang="de-CH" dirty="0"/>
          </a:p>
          <a:p>
            <a:endParaRPr lang="de-CH" dirty="0" smtClean="0"/>
          </a:p>
          <a:p>
            <a:endParaRPr lang="de-CH" dirty="0"/>
          </a:p>
        </p:txBody>
      </p:sp>
      <p:cxnSp>
        <p:nvCxnSpPr>
          <p:cNvPr id="16" name="Gerade Verbindung 15"/>
          <p:cNvCxnSpPr/>
          <p:nvPr/>
        </p:nvCxnSpPr>
        <p:spPr>
          <a:xfrm>
            <a:off x="683568" y="908720"/>
            <a:ext cx="79928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920" y="6190887"/>
            <a:ext cx="1477029" cy="614145"/>
          </a:xfrm>
          <a:prstGeom prst="rect">
            <a:avLst/>
          </a:prstGeom>
        </p:spPr>
      </p:pic>
      <p:graphicFrame>
        <p:nvGraphicFramePr>
          <p:cNvPr id="8" name="Tabelle 7"/>
          <p:cNvGraphicFramePr>
            <a:graphicFrameLocks noGrp="1"/>
          </p:cNvGraphicFramePr>
          <p:nvPr>
            <p:extLst/>
          </p:nvPr>
        </p:nvGraphicFramePr>
        <p:xfrm>
          <a:off x="683568" y="1087776"/>
          <a:ext cx="7992888" cy="50195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482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446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3884">
                <a:tc>
                  <a:txBody>
                    <a:bodyPr/>
                    <a:lstStyle/>
                    <a:p>
                      <a:r>
                        <a:rPr lang="de-CH" sz="2000" dirty="0" smtClean="0">
                          <a:latin typeface="+mn-lt"/>
                        </a:rPr>
                        <a:t>Ausbildungsstufe</a:t>
                      </a:r>
                      <a:endParaRPr lang="de-CH" sz="2000" dirty="0">
                        <a:latin typeface="+mn-lt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200" dirty="0" smtClean="0">
                          <a:latin typeface="+mn-lt"/>
                        </a:rPr>
                        <a:t>Sek II</a:t>
                      </a:r>
                      <a:endParaRPr lang="de-CH" sz="1200" dirty="0">
                        <a:latin typeface="+mn-lt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30098">
                <a:tc>
                  <a:txBody>
                    <a:bodyPr/>
                    <a:lstStyle/>
                    <a:p>
                      <a:r>
                        <a:rPr lang="de-CH" sz="2000" dirty="0" smtClean="0">
                          <a:latin typeface="+mn-lt"/>
                        </a:rPr>
                        <a:t>Ausbildung</a:t>
                      </a:r>
                      <a:endParaRPr lang="de-CH" sz="2000" dirty="0">
                        <a:latin typeface="+mn-lt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Elektroniker/in EFZ mit BMS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Informatiker/in EFZ Fachrichtung Betriebsinformatik mit BMS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Konstrukteur/in EFZ mit BMS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Polymechaniker/in EFZ mit BMS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ICT-Fachfrau/</a:t>
                      </a:r>
                      <a:r>
                        <a:rPr lang="de-DE" sz="12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mann</a:t>
                      </a: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EFZ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Metallbauer/in EFZ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Schreiner/in EFZ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Spengler/in EFZ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Haustechnikpraktiker/in EBA Fachrichtung Spenglerei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2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Mechanikpraktiker</a:t>
                      </a:r>
                      <a:r>
                        <a:rPr lang="de-CH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/in EBA</a:t>
                      </a:r>
                    </a:p>
                    <a:p>
                      <a:r>
                        <a:rPr lang="de-CH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Metallbaupraktiker/in EBA </a:t>
                      </a:r>
                    </a:p>
                    <a:p>
                      <a:r>
                        <a:rPr lang="de-CH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Schreinerpraktiker/in EBA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6019">
                <a:tc>
                  <a:txBody>
                    <a:bodyPr/>
                    <a:lstStyle/>
                    <a:p>
                      <a:r>
                        <a:rPr lang="de-CH" sz="2000" dirty="0" smtClean="0">
                          <a:latin typeface="+mn-lt"/>
                        </a:rPr>
                        <a:t>Ausbildungsdauer</a:t>
                      </a:r>
                      <a:endParaRPr lang="de-CH" sz="2000" dirty="0">
                        <a:latin typeface="+mn-lt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200" dirty="0" smtClean="0">
                          <a:latin typeface="+mn-lt"/>
                        </a:rPr>
                        <a:t>Individuell</a:t>
                      </a:r>
                      <a:r>
                        <a:rPr lang="de-CH" sz="1200" baseline="0" dirty="0" smtClean="0">
                          <a:latin typeface="+mn-lt"/>
                        </a:rPr>
                        <a:t> (abhängig von der Ausbildungsrichtung/-stufe und einer allfälligen Verlängerung</a:t>
                      </a:r>
                      <a:r>
                        <a:rPr lang="de-CH" sz="1200" dirty="0" smtClean="0">
                          <a:latin typeface="+mn-lt"/>
                        </a:rPr>
                        <a:t>  (2-5</a:t>
                      </a:r>
                      <a:r>
                        <a:rPr lang="de-CH" sz="1200" baseline="0" dirty="0" smtClean="0">
                          <a:latin typeface="+mn-lt"/>
                        </a:rPr>
                        <a:t> Lehrjahre)</a:t>
                      </a:r>
                      <a:endParaRPr lang="de-CH" sz="1200" dirty="0" smtClean="0">
                        <a:latin typeface="+mn-lt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3884">
                <a:tc>
                  <a:txBody>
                    <a:bodyPr/>
                    <a:lstStyle/>
                    <a:p>
                      <a:r>
                        <a:rPr lang="de-CH" sz="2000" dirty="0" smtClean="0">
                          <a:latin typeface="+mn-lt"/>
                        </a:rPr>
                        <a:t>Ausbildungsabschluss</a:t>
                      </a:r>
                      <a:endParaRPr lang="de-CH" sz="2000" dirty="0">
                        <a:latin typeface="+mn-lt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200" baseline="0" dirty="0" smtClean="0">
                          <a:latin typeface="+mn-lt"/>
                        </a:rPr>
                        <a:t>Nach regulärer Lehrzeit (plus allfällige Verlängerung)</a:t>
                      </a:r>
                      <a:endParaRPr lang="de-CH" sz="1200" dirty="0">
                        <a:latin typeface="+mn-lt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3884">
                <a:tc>
                  <a:txBody>
                    <a:bodyPr/>
                    <a:lstStyle/>
                    <a:p>
                      <a:r>
                        <a:rPr lang="de-CH" sz="2000" dirty="0" smtClean="0">
                          <a:latin typeface="+mn-lt"/>
                        </a:rPr>
                        <a:t>Arbeitszeit</a:t>
                      </a:r>
                      <a:endParaRPr lang="de-CH" sz="2000" dirty="0">
                        <a:latin typeface="+mn-lt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200" dirty="0" smtClean="0">
                          <a:latin typeface="+mn-lt"/>
                        </a:rPr>
                        <a:t>Individuell</a:t>
                      </a:r>
                      <a:r>
                        <a:rPr lang="de-CH" sz="1200" baseline="0" dirty="0" smtClean="0">
                          <a:latin typeface="+mn-lt"/>
                        </a:rPr>
                        <a:t> (</a:t>
                      </a:r>
                      <a:r>
                        <a:rPr lang="de-CH" sz="1200" dirty="0" smtClean="0">
                          <a:latin typeface="+mn-lt"/>
                        </a:rPr>
                        <a:t>Regelklassensystem)</a:t>
                      </a:r>
                      <a:endParaRPr lang="de-CH" sz="1200" dirty="0">
                        <a:latin typeface="+mn-lt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11785">
                <a:tc>
                  <a:txBody>
                    <a:bodyPr/>
                    <a:lstStyle/>
                    <a:p>
                      <a:r>
                        <a:rPr lang="de-CH" sz="2000" dirty="0" smtClean="0">
                          <a:latin typeface="+mn-lt"/>
                        </a:rPr>
                        <a:t>Aufnahmekriterien</a:t>
                      </a:r>
                    </a:p>
                    <a:p>
                      <a:endParaRPr lang="de-CH" sz="2000" dirty="0">
                        <a:latin typeface="+mn-lt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Gutes Arbeits- und Lernverhalten</a:t>
                      </a:r>
                      <a:br>
                        <a:rPr lang="de-CH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e-CH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Sekundarschulabschluss oder Realschulabschluss</a:t>
                      </a:r>
                      <a:br>
                        <a:rPr lang="de-CH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e-CH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Swiss </a:t>
                      </a:r>
                      <a:r>
                        <a:rPr lang="de-CH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Olympic</a:t>
                      </a:r>
                      <a:r>
                        <a:rPr lang="de-CH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Talent Card (R/N)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Lehrvertrag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9" name="Grafi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448879"/>
            <a:ext cx="1513792" cy="602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29555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095122"/>
          </a:xfrm>
        </p:spPr>
        <p:txBody>
          <a:bodyPr/>
          <a:lstStyle/>
          <a:p>
            <a:r>
              <a:rPr lang="de-CH" dirty="0" smtClean="0"/>
              <a:t>Beispiel Wochenplan</a:t>
            </a:r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11" name="Inhaltsplatzhalter 10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392488"/>
          </a:xfrm>
        </p:spPr>
        <p:txBody>
          <a:bodyPr/>
          <a:lstStyle/>
          <a:p>
            <a:endParaRPr lang="de-CH" dirty="0"/>
          </a:p>
          <a:p>
            <a:pPr>
              <a:buNone/>
            </a:pPr>
            <a:endParaRPr lang="de-CH" dirty="0" smtClean="0"/>
          </a:p>
          <a:p>
            <a:endParaRPr lang="de-CH" dirty="0"/>
          </a:p>
          <a:p>
            <a:endParaRPr lang="de-CH" dirty="0" smtClean="0"/>
          </a:p>
          <a:p>
            <a:endParaRPr lang="de-CH" dirty="0"/>
          </a:p>
        </p:txBody>
      </p:sp>
      <p:cxnSp>
        <p:nvCxnSpPr>
          <p:cNvPr id="15" name="Gerade Verbindung 14"/>
          <p:cNvCxnSpPr/>
          <p:nvPr/>
        </p:nvCxnSpPr>
        <p:spPr>
          <a:xfrm>
            <a:off x="539552" y="908720"/>
            <a:ext cx="82089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624" y="6154803"/>
            <a:ext cx="1481456" cy="615749"/>
          </a:xfrm>
          <a:prstGeom prst="rect">
            <a:avLst/>
          </a:prstGeom>
        </p:spPr>
      </p:pic>
      <p:graphicFrame>
        <p:nvGraphicFramePr>
          <p:cNvPr id="12" name="Inhaltsplatzhalter 11"/>
          <p:cNvGraphicFramePr>
            <a:graphicFrameLocks noGrp="1"/>
          </p:cNvGraphicFramePr>
          <p:nvPr>
            <p:ph idx="1"/>
            <p:extLst/>
          </p:nvPr>
        </p:nvGraphicFramePr>
        <p:xfrm>
          <a:off x="518864" y="1385301"/>
          <a:ext cx="8013575" cy="43127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2816">
                  <a:extLst>
                    <a:ext uri="{9D8B030D-6E8A-4147-A177-3AD203B41FA5}">
                      <a16:colId xmlns:a16="http://schemas.microsoft.com/office/drawing/2014/main" val="2286515821"/>
                    </a:ext>
                  </a:extLst>
                </a:gridCol>
                <a:gridCol w="1429030">
                  <a:extLst>
                    <a:ext uri="{9D8B030D-6E8A-4147-A177-3AD203B41FA5}">
                      <a16:colId xmlns:a16="http://schemas.microsoft.com/office/drawing/2014/main" val="951071969"/>
                    </a:ext>
                  </a:extLst>
                </a:gridCol>
                <a:gridCol w="1300923">
                  <a:extLst>
                    <a:ext uri="{9D8B030D-6E8A-4147-A177-3AD203B41FA5}">
                      <a16:colId xmlns:a16="http://schemas.microsoft.com/office/drawing/2014/main" val="2316603869"/>
                    </a:ext>
                  </a:extLst>
                </a:gridCol>
                <a:gridCol w="1300923">
                  <a:extLst>
                    <a:ext uri="{9D8B030D-6E8A-4147-A177-3AD203B41FA5}">
                      <a16:colId xmlns:a16="http://schemas.microsoft.com/office/drawing/2014/main" val="3946012361"/>
                    </a:ext>
                  </a:extLst>
                </a:gridCol>
                <a:gridCol w="1534996">
                  <a:extLst>
                    <a:ext uri="{9D8B030D-6E8A-4147-A177-3AD203B41FA5}">
                      <a16:colId xmlns:a16="http://schemas.microsoft.com/office/drawing/2014/main" val="2264277225"/>
                    </a:ext>
                  </a:extLst>
                </a:gridCol>
                <a:gridCol w="1274887">
                  <a:extLst>
                    <a:ext uri="{9D8B030D-6E8A-4147-A177-3AD203B41FA5}">
                      <a16:colId xmlns:a16="http://schemas.microsoft.com/office/drawing/2014/main" val="621707869"/>
                    </a:ext>
                  </a:extLst>
                </a:gridCol>
              </a:tblGrid>
              <a:tr h="441827">
                <a:tc>
                  <a:txBody>
                    <a:bodyPr/>
                    <a:lstStyle/>
                    <a:p>
                      <a:endParaRPr lang="de-CH" sz="17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400" baseline="0" dirty="0" smtClean="0"/>
                        <a:t>Montag</a:t>
                      </a:r>
                      <a:endParaRPr lang="de-CH" sz="1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400" baseline="0" dirty="0" smtClean="0"/>
                        <a:t>Dienstag</a:t>
                      </a:r>
                      <a:endParaRPr lang="de-CH" sz="1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400" baseline="0" dirty="0" smtClean="0"/>
                        <a:t>Mittwoch</a:t>
                      </a:r>
                      <a:endParaRPr lang="de-CH" sz="1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400" baseline="0" dirty="0" smtClean="0"/>
                        <a:t>Donnerstag</a:t>
                      </a:r>
                      <a:endParaRPr lang="de-CH" sz="1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400" baseline="0" dirty="0" smtClean="0"/>
                        <a:t>Freitag</a:t>
                      </a:r>
                      <a:endParaRPr lang="de-CH" sz="1400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88867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sz="1400" baseline="0" dirty="0" smtClean="0"/>
                        <a:t>07.40-08.25</a:t>
                      </a:r>
                      <a:endParaRPr lang="de-CH" sz="1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000" baseline="0" dirty="0" smtClean="0"/>
                        <a:t>Berufsschule</a:t>
                      </a:r>
                      <a:endParaRPr lang="de-CH" sz="1000" baseline="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000" baseline="0" dirty="0" smtClean="0"/>
                        <a:t>Berufspraktischer Unterricht</a:t>
                      </a:r>
                      <a:endParaRPr lang="de-CH" sz="1000" baseline="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000" baseline="0" dirty="0" smtClean="0"/>
                        <a:t>Regeneration</a:t>
                      </a:r>
                      <a:endParaRPr lang="de-CH" sz="1000" baseline="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000" baseline="0" dirty="0" smtClean="0"/>
                        <a:t>Training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000" baseline="0" dirty="0" smtClean="0"/>
                        <a:t>Berufspraktischer Unterricht</a:t>
                      </a:r>
                      <a:endParaRPr lang="de-CH" sz="1000" baseline="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8061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sz="1400" baseline="0" dirty="0" smtClean="0"/>
                        <a:t>08.30-09.15</a:t>
                      </a:r>
                      <a:endParaRPr lang="de-CH" sz="1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000" baseline="0" dirty="0" smtClean="0"/>
                        <a:t>Berufsschule</a:t>
                      </a:r>
                    </a:p>
                    <a:p>
                      <a:endParaRPr lang="de-CH" sz="1000" baseline="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000" baseline="0" dirty="0" smtClean="0"/>
                        <a:t>Berufspraktischer Unterricht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000" baseline="0" dirty="0" smtClean="0"/>
                        <a:t>Regeneration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000" baseline="0" dirty="0" smtClean="0"/>
                        <a:t>Training</a:t>
                      </a:r>
                      <a:endParaRPr lang="de-CH" sz="1000" baseline="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000" baseline="0" dirty="0" smtClean="0"/>
                        <a:t>Berufspraktischer Unterricht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72886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sz="1400" baseline="0" dirty="0" smtClean="0"/>
                        <a:t>09.40-10.25</a:t>
                      </a:r>
                      <a:endParaRPr lang="de-CH" sz="1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000" baseline="0" dirty="0" smtClean="0"/>
                        <a:t>Berufsschule</a:t>
                      </a:r>
                    </a:p>
                    <a:p>
                      <a:endParaRPr lang="de-CH" sz="1000" baseline="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000" baseline="0" dirty="0" smtClean="0"/>
                        <a:t>Berufspraktischer Unterricht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000" baseline="0" dirty="0" smtClean="0"/>
                        <a:t>Berufspraktischer Unterricht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000" baseline="0" dirty="0" smtClean="0"/>
                        <a:t>Training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000" baseline="0" dirty="0" smtClean="0"/>
                        <a:t>Berufspraktischer Unterricht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59832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sz="1400" baseline="0" dirty="0" smtClean="0"/>
                        <a:t>10.30-11.15</a:t>
                      </a:r>
                      <a:endParaRPr lang="de-CH" sz="1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000" baseline="0" dirty="0" smtClean="0"/>
                        <a:t>Training</a:t>
                      </a:r>
                      <a:endParaRPr lang="de-CH" sz="1000" baseline="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000" baseline="0" dirty="0" smtClean="0"/>
                        <a:t>Berufspraktischer Unterricht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000" baseline="0" dirty="0" smtClean="0"/>
                        <a:t>Berufspraktischer Unterricht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000" baseline="0" dirty="0" smtClean="0">
                          <a:solidFill>
                            <a:schemeClr val="tx1"/>
                          </a:solidFill>
                        </a:rPr>
                        <a:t>Selbststudium</a:t>
                      </a:r>
                      <a:endParaRPr lang="de-CH" sz="100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000" baseline="0" dirty="0" smtClean="0"/>
                        <a:t>Berufspraktischer Unterricht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31956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sz="1400" baseline="0" dirty="0" smtClean="0"/>
                        <a:t>11.15-12.00</a:t>
                      </a:r>
                      <a:endParaRPr lang="de-CH" sz="1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000" baseline="0" dirty="0" smtClean="0"/>
                        <a:t>Training</a:t>
                      </a:r>
                    </a:p>
                    <a:p>
                      <a:endParaRPr lang="de-CH" sz="1000" baseline="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000" baseline="0" dirty="0" smtClean="0"/>
                        <a:t>Berufspraktischer Unterricht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000" baseline="0" dirty="0" smtClean="0"/>
                        <a:t>Berufspraktischer Unterricht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000" baseline="0" dirty="0" smtClean="0"/>
                        <a:t>Selbststudium</a:t>
                      </a:r>
                    </a:p>
                    <a:p>
                      <a:endParaRPr lang="de-CH" sz="1000" baseline="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000" baseline="0" dirty="0" smtClean="0"/>
                        <a:t>Berufspraktischer Unterricht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0908392"/>
                  </a:ext>
                </a:extLst>
              </a:tr>
              <a:tr h="196736">
                <a:tc>
                  <a:txBody>
                    <a:bodyPr/>
                    <a:lstStyle/>
                    <a:p>
                      <a:r>
                        <a:rPr lang="de-CH" sz="1400" baseline="0" dirty="0" smtClean="0"/>
                        <a:t>12.00-13.00</a:t>
                      </a:r>
                      <a:endParaRPr lang="de-CH" sz="1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000" baseline="0" dirty="0" smtClean="0"/>
                        <a:t>Verpflegung/Reise</a:t>
                      </a:r>
                      <a:endParaRPr lang="de-CH" sz="1000" baseline="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000" baseline="0" dirty="0" smtClean="0"/>
                        <a:t>Verpflegung/Reise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000" baseline="0" dirty="0" smtClean="0"/>
                        <a:t>Verpflegung</a:t>
                      </a:r>
                      <a:endParaRPr lang="de-CH" sz="1000" baseline="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000" baseline="0" dirty="0" smtClean="0"/>
                        <a:t>Verpflegung/Reise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000" baseline="0" dirty="0" smtClean="0"/>
                        <a:t>Verpflegung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65313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sz="1400" baseline="0" dirty="0" smtClean="0"/>
                        <a:t>13.00-13.45</a:t>
                      </a:r>
                      <a:endParaRPr lang="de-CH" sz="1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000" baseline="0" dirty="0" smtClean="0"/>
                        <a:t>Berufsschule</a:t>
                      </a:r>
                      <a:endParaRPr lang="de-CH" sz="1000" baseline="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000" baseline="0" dirty="0" smtClean="0"/>
                        <a:t>Training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000" baseline="0" dirty="0" smtClean="0"/>
                        <a:t>Berufspraktischer Unterricht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000" baseline="0" dirty="0" smtClean="0"/>
                        <a:t>Berufspraktischer Unterricht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000" baseline="0" dirty="0" smtClean="0"/>
                        <a:t>Berufspraktischer Unterricht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8339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sz="1400" baseline="0" dirty="0" smtClean="0"/>
                        <a:t>13.45-14.30</a:t>
                      </a:r>
                      <a:endParaRPr lang="de-CH" sz="1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000" baseline="0" dirty="0" smtClean="0"/>
                        <a:t>Berufsschule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000" baseline="0" dirty="0" smtClean="0"/>
                        <a:t>Training</a:t>
                      </a:r>
                      <a:endParaRPr lang="de-CH" sz="1000" baseline="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000" baseline="0" dirty="0" smtClean="0"/>
                        <a:t>Berufspraktischer Unterricht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000" baseline="0" dirty="0" smtClean="0"/>
                        <a:t>Berufspraktischer Unterricht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000" baseline="0" dirty="0" smtClean="0"/>
                        <a:t>Berufspraktischer Unterricht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66476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sz="1400" baseline="0" dirty="0" smtClean="0"/>
                        <a:t>14.30-15.15</a:t>
                      </a:r>
                      <a:endParaRPr lang="de-CH" sz="1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000" baseline="0" dirty="0" smtClean="0"/>
                        <a:t>Berufsschule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000" baseline="0" dirty="0" smtClean="0"/>
                        <a:t>Training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000" baseline="0" dirty="0" smtClean="0"/>
                        <a:t>Berufspraktischer Unterricht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000" baseline="0" dirty="0" smtClean="0"/>
                        <a:t>Berufspraktischer Unterricht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000" baseline="0" dirty="0" smtClean="0"/>
                        <a:t>Berufspraktischer Unterricht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58715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sz="1400" baseline="0" dirty="0" smtClean="0"/>
                        <a:t>15.45-16.30</a:t>
                      </a:r>
                      <a:endParaRPr lang="de-CH" sz="1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000" baseline="0" dirty="0" smtClean="0"/>
                        <a:t>Berufsschule</a:t>
                      </a:r>
                    </a:p>
                    <a:p>
                      <a:endParaRPr lang="de-CH" sz="1000" baseline="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000" baseline="0" dirty="0" smtClean="0">
                          <a:solidFill>
                            <a:schemeClr val="tx1"/>
                          </a:solidFill>
                        </a:rPr>
                        <a:t>Selbststudium</a:t>
                      </a:r>
                      <a:endParaRPr lang="de-CH" sz="100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000" baseline="0" dirty="0" smtClean="0">
                          <a:solidFill>
                            <a:schemeClr val="tx1"/>
                          </a:solidFill>
                        </a:rPr>
                        <a:t>Berufspraktischer Unterricht bis 16.00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000" baseline="0" dirty="0" smtClean="0"/>
                        <a:t>Berufspraktischer Unterricht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000" baseline="0" dirty="0" smtClean="0">
                          <a:solidFill>
                            <a:schemeClr val="tx1"/>
                          </a:solidFill>
                        </a:rPr>
                        <a:t>Berufspraktischer Unterricht bis 16.00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2225341"/>
                  </a:ext>
                </a:extLst>
              </a:tr>
            </a:tbl>
          </a:graphicData>
        </a:graphic>
      </p:graphicFrame>
      <p:sp>
        <p:nvSpPr>
          <p:cNvPr id="13" name="Rechteck 12"/>
          <p:cNvSpPr/>
          <p:nvPr/>
        </p:nvSpPr>
        <p:spPr>
          <a:xfrm>
            <a:off x="3635896" y="960874"/>
            <a:ext cx="5915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/>
              <a:t>Am Beispiel Ausbildung </a:t>
            </a:r>
            <a:r>
              <a:rPr lang="de-DE" dirty="0"/>
              <a:t>I</a:t>
            </a:r>
            <a:r>
              <a:rPr lang="de-DE" dirty="0" smtClean="0"/>
              <a:t>nnenausbau EFZ 1. Lehrjahr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3901590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CH" dirty="0" smtClean="0"/>
              <a:t>Wirtschafts- und Informatikmittelschule</a:t>
            </a:r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10" name="Inhaltsplatzhalter 4" descr="Logo bwd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851920" y="6237312"/>
            <a:ext cx="1463810" cy="430339"/>
          </a:xfrm>
        </p:spPr>
      </p:pic>
      <p:sp>
        <p:nvSpPr>
          <p:cNvPr id="11" name="Inhaltsplatzhalter 10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392488"/>
          </a:xfrm>
        </p:spPr>
        <p:txBody>
          <a:bodyPr/>
          <a:lstStyle/>
          <a:p>
            <a:endParaRPr lang="de-CH" dirty="0"/>
          </a:p>
          <a:p>
            <a:pPr>
              <a:buNone/>
            </a:pPr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</p:txBody>
      </p:sp>
      <p:graphicFrame>
        <p:nvGraphicFramePr>
          <p:cNvPr id="14" name="Tabel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8258850"/>
              </p:ext>
            </p:extLst>
          </p:nvPr>
        </p:nvGraphicFramePr>
        <p:xfrm>
          <a:off x="683568" y="1340768"/>
          <a:ext cx="7992888" cy="46400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482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446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9623">
                <a:tc>
                  <a:txBody>
                    <a:bodyPr/>
                    <a:lstStyle/>
                    <a:p>
                      <a:r>
                        <a:rPr lang="de-CH" sz="2000" dirty="0">
                          <a:latin typeface="+mn-lt"/>
                        </a:rPr>
                        <a:t>Ausbildungsstufe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2000" dirty="0">
                          <a:latin typeface="+mn-lt"/>
                        </a:rPr>
                        <a:t>Sek II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9333">
                <a:tc>
                  <a:txBody>
                    <a:bodyPr/>
                    <a:lstStyle/>
                    <a:p>
                      <a:r>
                        <a:rPr lang="de-CH" sz="2000" dirty="0">
                          <a:latin typeface="+mn-lt"/>
                        </a:rPr>
                        <a:t>Ausbildung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2000" baseline="0" dirty="0">
                          <a:latin typeface="+mn-lt"/>
                        </a:rPr>
                        <a:t>EFZ Kauffrau/Kaufmann mit BM Wirtschaft</a:t>
                      </a:r>
                    </a:p>
                    <a:p>
                      <a:r>
                        <a:rPr lang="de-CH" sz="2000" baseline="0" dirty="0">
                          <a:latin typeface="+mn-lt"/>
                        </a:rPr>
                        <a:t>Vollzeit</a:t>
                      </a:r>
                      <a:endParaRPr lang="de-CH" sz="2000" dirty="0">
                        <a:latin typeface="+mn-lt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9623">
                <a:tc>
                  <a:txBody>
                    <a:bodyPr/>
                    <a:lstStyle/>
                    <a:p>
                      <a:r>
                        <a:rPr lang="de-CH" sz="2000" dirty="0">
                          <a:latin typeface="+mn-lt"/>
                        </a:rPr>
                        <a:t>Ausbildungsdauer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2000" dirty="0">
                          <a:latin typeface="+mn-lt"/>
                        </a:rPr>
                        <a:t>3+1 = 3 Jahre Vollzeit Schule und 1 Jahr Praktikum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9333">
                <a:tc>
                  <a:txBody>
                    <a:bodyPr/>
                    <a:lstStyle/>
                    <a:p>
                      <a:r>
                        <a:rPr lang="de-CH" sz="2000" dirty="0">
                          <a:latin typeface="+mn-lt"/>
                        </a:rPr>
                        <a:t>Ausbildungsabschluss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2000" dirty="0">
                          <a:latin typeface="+mn-lt"/>
                        </a:rPr>
                        <a:t>Nach 4 Jahren inkl. BM Praktikum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9623">
                <a:tc>
                  <a:txBody>
                    <a:bodyPr/>
                    <a:lstStyle/>
                    <a:p>
                      <a:r>
                        <a:rPr lang="de-CH" sz="2000" dirty="0">
                          <a:latin typeface="+mn-lt"/>
                        </a:rPr>
                        <a:t>Spezielles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2000" dirty="0">
                          <a:latin typeface="+mn-lt"/>
                        </a:rPr>
                        <a:t>Geschäftsstelle BM Praktika ist am bwd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60978">
                <a:tc>
                  <a:txBody>
                    <a:bodyPr/>
                    <a:lstStyle/>
                    <a:p>
                      <a:r>
                        <a:rPr lang="de-CH" sz="2000" dirty="0">
                          <a:latin typeface="+mn-lt"/>
                        </a:rPr>
                        <a:t>Aufnahmekriterien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Prüfungsfreier Übertritt (Empfehlung </a:t>
                      </a:r>
                      <a:r>
                        <a:rPr lang="de-CH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Klassenlehrperson) </a:t>
                      </a:r>
                      <a:r>
                        <a:rPr lang="de-CH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ansonsten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Aufnahmeprüfung Berufsmaturität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Sportliche Qualifikation gemäss Richtlinien Swiss Olympic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16" name="Gerade Verbindung 15"/>
          <p:cNvCxnSpPr/>
          <p:nvPr/>
        </p:nvCxnSpPr>
        <p:spPr>
          <a:xfrm>
            <a:off x="683568" y="1196752"/>
            <a:ext cx="79928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959270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690</Words>
  <Application>Microsoft Office PowerPoint</Application>
  <PresentationFormat>Bildschirmpräsentation (4:3)</PresentationFormat>
  <Paragraphs>353</Paragraphs>
  <Slides>14</Slides>
  <Notes>11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9" baseType="lpstr">
      <vt:lpstr>ＭＳ Ｐゴシック</vt:lpstr>
      <vt:lpstr>Arial</vt:lpstr>
      <vt:lpstr>Calibri</vt:lpstr>
      <vt:lpstr>United Sans SemiCond Black</vt:lpstr>
      <vt:lpstr>Larissa-Design</vt:lpstr>
      <vt:lpstr>  Informationsupdate   öffentlich-rechtliche Ausbildungsangebote Raum Bern   Sekundarstufe II  </vt:lpstr>
      <vt:lpstr>Gymnasium Neufeld</vt:lpstr>
      <vt:lpstr>PowerPoint-Präsentation</vt:lpstr>
      <vt:lpstr>Fachmittelschule Neufeld</vt:lpstr>
      <vt:lpstr>Gymnasium Hofwil</vt:lpstr>
      <vt:lpstr>Stundenplan Gymnasium Hofwil</vt:lpstr>
      <vt:lpstr>Technische Fachschule </vt:lpstr>
      <vt:lpstr>Beispiel Wochenplan</vt:lpstr>
      <vt:lpstr>Wirtschafts- und Informatikmittelschule</vt:lpstr>
      <vt:lpstr>Stundenplan bwd wmb  1. Ausbildungsjahr</vt:lpstr>
      <vt:lpstr>Kaufm. Berufsfachschule Bern Lehre und Sport | Musik</vt:lpstr>
      <vt:lpstr>Sportfreundlicher Wochenplan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Zusammenarbeitsvereinbarungen  Sportpartner – bwd / Hofwil / Neufeld</dc:title>
  <dc:creator>Tobler</dc:creator>
  <cp:lastModifiedBy>Heinz Gmür</cp:lastModifiedBy>
  <cp:revision>53</cp:revision>
  <dcterms:created xsi:type="dcterms:W3CDTF">2014-11-02T21:47:24Z</dcterms:created>
  <dcterms:modified xsi:type="dcterms:W3CDTF">2018-11-23T13:49:44Z</dcterms:modified>
</cp:coreProperties>
</file>